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4"/>
  </p:sldMasterIdLst>
  <p:notesMasterIdLst>
    <p:notesMasterId r:id="rId27"/>
  </p:notesMasterIdLst>
  <p:handoutMasterIdLst>
    <p:handoutMasterId r:id="rId28"/>
  </p:handoutMasterIdLst>
  <p:sldIdLst>
    <p:sldId id="376" r:id="rId5"/>
    <p:sldId id="409" r:id="rId6"/>
    <p:sldId id="408" r:id="rId7"/>
    <p:sldId id="410" r:id="rId8"/>
    <p:sldId id="390" r:id="rId9"/>
    <p:sldId id="382" r:id="rId10"/>
    <p:sldId id="394" r:id="rId11"/>
    <p:sldId id="405" r:id="rId12"/>
    <p:sldId id="386" r:id="rId13"/>
    <p:sldId id="403" r:id="rId14"/>
    <p:sldId id="395" r:id="rId15"/>
    <p:sldId id="396" r:id="rId16"/>
    <p:sldId id="398" r:id="rId17"/>
    <p:sldId id="399" r:id="rId18"/>
    <p:sldId id="404" r:id="rId19"/>
    <p:sldId id="400" r:id="rId20"/>
    <p:sldId id="406" r:id="rId21"/>
    <p:sldId id="384" r:id="rId22"/>
    <p:sldId id="391" r:id="rId23"/>
    <p:sldId id="392" r:id="rId24"/>
    <p:sldId id="393" r:id="rId25"/>
    <p:sldId id="3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MARDIANTO" initials="M" lastIdx="2" clrIdx="2">
    <p:extLst>
      <p:ext uri="{19B8F6BF-5375-455C-9EA6-DF929625EA0E}">
        <p15:presenceInfo xmlns:p15="http://schemas.microsoft.com/office/powerpoint/2012/main" userId="MARDIAN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88" autoAdjust="0"/>
  </p:normalViewPr>
  <p:slideViewPr>
    <p:cSldViewPr snapToGrid="0" showGuides="1">
      <p:cViewPr varScale="1">
        <p:scale>
          <a:sx n="104" d="100"/>
          <a:sy n="104" d="100"/>
        </p:scale>
        <p:origin x="73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5-08-28T12:02:51.853" idx="1">
    <p:pos x="3679" y="-1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9/3/2025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53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FA7DE-2980-FA5D-39A2-396A56328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75F995-F8CC-BB6B-4E26-6AAD65FA3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1FCC63-C1A1-6F27-6FAB-10867B77A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D3CE2-6199-E0CD-D846-D656B5C4A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712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206913-4198-C5BA-6B13-02095EAA2B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770BC68-C025-CE63-EEBA-5DC7ADC44D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2F993316-5D9D-6B5D-B678-3E0B84A3C0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1C39372-CEC6-2265-7611-84F187C12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E13D63F-D0AC-7CD2-770C-6AB09F1BA6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5BF73EF-490D-CA1C-DAD3-BACB141D09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B82C914D-7190-2AD0-228B-6DA1384376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AE3299D-125C-8DBC-60F9-82920ADE34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B84261D4-8740-689B-A5CA-C6442BC13E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D4393D6-D866-E411-A222-2FE8B99C4D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94666BC0-682D-FE04-6EC3-AA81EA3F96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Add footer here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3823" y="2069597"/>
            <a:ext cx="5050778" cy="1788851"/>
          </a:xfrm>
        </p:spPr>
        <p:txBody>
          <a:bodyPr>
            <a:normAutofit fontScale="90000"/>
          </a:bodyPr>
          <a:lstStyle/>
          <a:p>
            <a:r>
              <a:rPr lang="en-ID" sz="4800" dirty="0"/>
              <a:t>Sejarah </a:t>
            </a:r>
            <a:r>
              <a:rPr lang="en-ID" sz="4800" dirty="0" err="1"/>
              <a:t>Perkembangan</a:t>
            </a:r>
            <a:r>
              <a:rPr lang="en-ID" sz="4800" dirty="0"/>
              <a:t> </a:t>
            </a:r>
            <a:r>
              <a:rPr lang="en-ID" sz="4800" dirty="0" err="1"/>
              <a:t>Komputer</a:t>
            </a:r>
            <a:r>
              <a:rPr lang="en-ID" sz="4800" dirty="0"/>
              <a:t> dan </a:t>
            </a:r>
            <a:r>
              <a:rPr lang="en-ID" sz="4800" dirty="0" err="1"/>
              <a:t>dampaknnya</a:t>
            </a:r>
            <a:endParaRPr lang="en-US" sz="4800" dirty="0"/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Presentation by: </a:t>
            </a:r>
          </a:p>
          <a:p>
            <a:r>
              <a:rPr lang="en-US" dirty="0"/>
              <a:t>MARDIANTO, S.KOM.,M.Cs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85899" y="4049178"/>
            <a:ext cx="4323426" cy="1008926"/>
          </a:xfrm>
        </p:spPr>
        <p:txBody>
          <a:bodyPr/>
          <a:lstStyle/>
          <a:p>
            <a:r>
              <a:rPr lang="en-US" dirty="0"/>
              <a:t>TM. 02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" name="Picture Placeholder 16">
            <a:extLst>
              <a:ext uri="{FF2B5EF4-FFF2-40B4-BE49-F238E27FC236}">
                <a16:creationId xmlns:a16="http://schemas.microsoft.com/office/drawing/2014/main" id="{975BC4BA-9975-51F8-E57C-13F46D9471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930" r="30930"/>
          <a:stretch>
            <a:fillRect/>
          </a:stretch>
        </p:blipFill>
        <p:spPr>
          <a:xfrm>
            <a:off x="187015" y="97934"/>
            <a:ext cx="4775509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6B6DF68-F5BF-8E45-AECD-9D89B42FED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5424" r="5424"/>
          <a:stretch>
            <a:fillRect/>
          </a:stretch>
        </p:blipFill>
        <p:spPr>
          <a:xfrm>
            <a:off x="-42943" y="-2138"/>
            <a:ext cx="5840730" cy="6862275"/>
          </a:xfrm>
        </p:spPr>
      </p:pic>
      <p:sp>
        <p:nvSpPr>
          <p:cNvPr id="15" name="Text Placeholder 96">
            <a:extLst>
              <a:ext uri="{FF2B5EF4-FFF2-40B4-BE49-F238E27FC236}">
                <a16:creationId xmlns:a16="http://schemas.microsoft.com/office/drawing/2014/main" id="{CDA50ACC-0E6E-02D6-03E8-7CE8BBEABC2C}"/>
              </a:ext>
            </a:extLst>
          </p:cNvPr>
          <p:cNvSpPr txBox="1">
            <a:spLocks/>
          </p:cNvSpPr>
          <p:nvPr/>
        </p:nvSpPr>
        <p:spPr>
          <a:xfrm>
            <a:off x="-1" y="10318"/>
            <a:ext cx="5229225" cy="323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6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FFFF00"/>
                </a:solidFill>
              </a:rPr>
              <a:t>Universitas </a:t>
            </a:r>
            <a:r>
              <a:rPr lang="en-US" sz="1800" dirty="0" err="1">
                <a:solidFill>
                  <a:srgbClr val="FFFF00"/>
                </a:solidFill>
              </a:rPr>
              <a:t>Sembilanbelas</a:t>
            </a:r>
            <a:r>
              <a:rPr lang="en-US" sz="1800" dirty="0">
                <a:solidFill>
                  <a:srgbClr val="FFFF00"/>
                </a:solidFill>
              </a:rPr>
              <a:t> November </a:t>
            </a:r>
            <a:r>
              <a:rPr lang="en-US" sz="1800" dirty="0" err="1">
                <a:solidFill>
                  <a:srgbClr val="FFFF00"/>
                </a:solidFill>
              </a:rPr>
              <a:t>Kolaka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6" name="Title 94">
            <a:extLst>
              <a:ext uri="{FF2B5EF4-FFF2-40B4-BE49-F238E27FC236}">
                <a16:creationId xmlns:a16="http://schemas.microsoft.com/office/drawing/2014/main" id="{ED4343F7-C92B-EDEE-525A-ABD12BD4100F}"/>
              </a:ext>
            </a:extLst>
          </p:cNvPr>
          <p:cNvSpPr txBox="1">
            <a:spLocks/>
          </p:cNvSpPr>
          <p:nvPr/>
        </p:nvSpPr>
        <p:spPr>
          <a:xfrm>
            <a:off x="7262959" y="-76021"/>
            <a:ext cx="4929041" cy="8203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3600" b="1">
                <a:solidFill>
                  <a:srgbClr val="CC6600"/>
                </a:solidFill>
              </a:rPr>
              <a:t>Computers and Society</a:t>
            </a:r>
            <a:endParaRPr lang="en-US" sz="3600" b="1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BFE45-EAAC-87C1-3EE1-7221DDBCA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7A38F1-9A81-5ACA-89BA-FE8FE05D1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55" y="563783"/>
            <a:ext cx="7911214" cy="1017147"/>
          </a:xfrm>
        </p:spPr>
        <p:txBody>
          <a:bodyPr>
            <a:normAutofit fontScale="90000"/>
          </a:bodyPr>
          <a:lstStyle/>
          <a:p>
            <a:r>
              <a:rPr lang="en-ID" dirty="0" err="1"/>
              <a:t>Pengaruh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Pola </a:t>
            </a:r>
            <a:r>
              <a:rPr lang="en-ID" dirty="0" err="1"/>
              <a:t>Interaksi</a:t>
            </a:r>
            <a:r>
              <a:rPr lang="en-ID" dirty="0"/>
              <a:t> Sosial Masyarakat Modern (2)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6ECA96-E1F4-6D52-7F58-229F5989B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70364" y="-23539"/>
            <a:ext cx="2562565" cy="6885155"/>
            <a:chOff x="7370364" y="-23539"/>
            <a:chExt cx="2562565" cy="6885155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F7750CC-2B91-D79A-AE35-E96E06B3B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7829202" y="5156615"/>
              <a:ext cx="878334" cy="1705001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873165A-E36B-7830-EC44-0EB563AE0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370364" y="-23539"/>
              <a:ext cx="2562565" cy="6884359"/>
            </a:xfrm>
            <a:custGeom>
              <a:avLst/>
              <a:gdLst>
                <a:gd name="connsiteX0" fmla="*/ 2535833 w 2562565"/>
                <a:gd name="connsiteY0" fmla="*/ 0 h 6884359"/>
                <a:gd name="connsiteX1" fmla="*/ 2106829 w 2562565"/>
                <a:gd name="connsiteY1" fmla="*/ 1564627 h 6884359"/>
                <a:gd name="connsiteX2" fmla="*/ 1764389 w 2562565"/>
                <a:gd name="connsiteY2" fmla="*/ 2840498 h 6884359"/>
                <a:gd name="connsiteX3" fmla="*/ 1579803 w 2562565"/>
                <a:gd name="connsiteY3" fmla="*/ 2925726 h 6884359"/>
                <a:gd name="connsiteX4" fmla="*/ 1467779 w 2562565"/>
                <a:gd name="connsiteY4" fmla="*/ 2731101 h 6884359"/>
                <a:gd name="connsiteX5" fmla="*/ 1727472 w 2562565"/>
                <a:gd name="connsiteY5" fmla="*/ 1773244 h 6884359"/>
                <a:gd name="connsiteX6" fmla="*/ 1709650 w 2562565"/>
                <a:gd name="connsiteY6" fmla="*/ 1633318 h 6884359"/>
                <a:gd name="connsiteX7" fmla="*/ 1597625 w 2562565"/>
                <a:gd name="connsiteY7" fmla="*/ 1546818 h 6884359"/>
                <a:gd name="connsiteX8" fmla="*/ 1372303 w 2562565"/>
                <a:gd name="connsiteY8" fmla="*/ 1676568 h 6884359"/>
                <a:gd name="connsiteX9" fmla="*/ 977670 w 2562565"/>
                <a:gd name="connsiteY9" fmla="*/ 3131798 h 6884359"/>
                <a:gd name="connsiteX10" fmla="*/ 5092 w 2562565"/>
                <a:gd name="connsiteY10" fmla="*/ 6867823 h 6884359"/>
                <a:gd name="connsiteX11" fmla="*/ 0 w 2562565"/>
                <a:gd name="connsiteY11" fmla="*/ 6884360 h 6884359"/>
                <a:gd name="connsiteX12" fmla="*/ 26733 w 2562565"/>
                <a:gd name="connsiteY12" fmla="*/ 6884360 h 6884359"/>
                <a:gd name="connsiteX13" fmla="*/ 1003131 w 2562565"/>
                <a:gd name="connsiteY13" fmla="*/ 3139431 h 6884359"/>
                <a:gd name="connsiteX14" fmla="*/ 1397763 w 2562565"/>
                <a:gd name="connsiteY14" fmla="*/ 1684200 h 6884359"/>
                <a:gd name="connsiteX15" fmla="*/ 1592533 w 2562565"/>
                <a:gd name="connsiteY15" fmla="*/ 1572259 h 6884359"/>
                <a:gd name="connsiteX16" fmla="*/ 1688009 w 2562565"/>
                <a:gd name="connsiteY16" fmla="*/ 1646039 h 6884359"/>
                <a:gd name="connsiteX17" fmla="*/ 1703285 w 2562565"/>
                <a:gd name="connsiteY17" fmla="*/ 1766884 h 6884359"/>
                <a:gd name="connsiteX18" fmla="*/ 1443591 w 2562565"/>
                <a:gd name="connsiteY18" fmla="*/ 2724741 h 6884359"/>
                <a:gd name="connsiteX19" fmla="*/ 1573438 w 2562565"/>
                <a:gd name="connsiteY19" fmla="*/ 2949894 h 6884359"/>
                <a:gd name="connsiteX20" fmla="*/ 1788577 w 2562565"/>
                <a:gd name="connsiteY20" fmla="*/ 2849402 h 6884359"/>
                <a:gd name="connsiteX21" fmla="*/ 1788577 w 2562565"/>
                <a:gd name="connsiteY21" fmla="*/ 2848130 h 6884359"/>
                <a:gd name="connsiteX22" fmla="*/ 2131016 w 2562565"/>
                <a:gd name="connsiteY22" fmla="*/ 1570987 h 6884359"/>
                <a:gd name="connsiteX23" fmla="*/ 2562566 w 2562565"/>
                <a:gd name="connsiteY23" fmla="*/ 1272 h 6884359"/>
                <a:gd name="connsiteX24" fmla="*/ 2535833 w 2562565"/>
                <a:gd name="connsiteY24" fmla="*/ 0 h 688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62565" h="6884359">
                  <a:moveTo>
                    <a:pt x="2535833" y="0"/>
                  </a:moveTo>
                  <a:lnTo>
                    <a:pt x="2106829" y="1564627"/>
                  </a:lnTo>
                  <a:lnTo>
                    <a:pt x="1764389" y="2840498"/>
                  </a:lnTo>
                  <a:cubicBezTo>
                    <a:pt x="1731291" y="2910461"/>
                    <a:pt x="1653638" y="2946078"/>
                    <a:pt x="1579803" y="2925726"/>
                  </a:cubicBezTo>
                  <a:cubicBezTo>
                    <a:pt x="1495785" y="2902829"/>
                    <a:pt x="1444864" y="2815057"/>
                    <a:pt x="1467779" y="2731101"/>
                  </a:cubicBezTo>
                  <a:lnTo>
                    <a:pt x="1727472" y="1773244"/>
                  </a:lnTo>
                  <a:cubicBezTo>
                    <a:pt x="1740202" y="1726178"/>
                    <a:pt x="1733837" y="1676568"/>
                    <a:pt x="1709650" y="1633318"/>
                  </a:cubicBezTo>
                  <a:cubicBezTo>
                    <a:pt x="1685463" y="1590068"/>
                    <a:pt x="1646000" y="1559539"/>
                    <a:pt x="1597625" y="1546818"/>
                  </a:cubicBezTo>
                  <a:cubicBezTo>
                    <a:pt x="1499604" y="1520105"/>
                    <a:pt x="1397763" y="1578620"/>
                    <a:pt x="1372303" y="1676568"/>
                  </a:cubicBezTo>
                  <a:lnTo>
                    <a:pt x="977670" y="3131798"/>
                  </a:lnTo>
                  <a:lnTo>
                    <a:pt x="5092" y="6867823"/>
                  </a:lnTo>
                  <a:cubicBezTo>
                    <a:pt x="5092" y="6867823"/>
                    <a:pt x="1273" y="6880544"/>
                    <a:pt x="0" y="6884360"/>
                  </a:cubicBezTo>
                  <a:lnTo>
                    <a:pt x="26733" y="6884360"/>
                  </a:lnTo>
                  <a:lnTo>
                    <a:pt x="1003131" y="3139431"/>
                  </a:lnTo>
                  <a:lnTo>
                    <a:pt x="1397763" y="1684200"/>
                  </a:lnTo>
                  <a:cubicBezTo>
                    <a:pt x="1420677" y="1600245"/>
                    <a:pt x="1508515" y="1549363"/>
                    <a:pt x="1592533" y="1572259"/>
                  </a:cubicBezTo>
                  <a:cubicBezTo>
                    <a:pt x="1633270" y="1583708"/>
                    <a:pt x="1667641" y="1609149"/>
                    <a:pt x="1688009" y="1646039"/>
                  </a:cubicBezTo>
                  <a:cubicBezTo>
                    <a:pt x="1709650" y="1682928"/>
                    <a:pt x="1714742" y="1724906"/>
                    <a:pt x="1703285" y="1766884"/>
                  </a:cubicBezTo>
                  <a:lnTo>
                    <a:pt x="1443591" y="2724741"/>
                  </a:lnTo>
                  <a:cubicBezTo>
                    <a:pt x="1416858" y="2822689"/>
                    <a:pt x="1475417" y="2924453"/>
                    <a:pt x="1573438" y="2949894"/>
                  </a:cubicBezTo>
                  <a:cubicBezTo>
                    <a:pt x="1660003" y="2972792"/>
                    <a:pt x="1750386" y="2930814"/>
                    <a:pt x="1788577" y="2849402"/>
                  </a:cubicBezTo>
                  <a:lnTo>
                    <a:pt x="1788577" y="2848130"/>
                  </a:lnTo>
                  <a:lnTo>
                    <a:pt x="2131016" y="1570987"/>
                  </a:lnTo>
                  <a:lnTo>
                    <a:pt x="2562566" y="1272"/>
                  </a:lnTo>
                  <a:cubicBezTo>
                    <a:pt x="2553655" y="0"/>
                    <a:pt x="2544744" y="0"/>
                    <a:pt x="253583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BED679F0-64F8-D961-80D2-D4FA648032D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3973" b="3973"/>
          <a:stretch>
            <a:fillRect/>
          </a:stretch>
        </p:blipFill>
        <p:spPr/>
      </p:pic>
      <p:sp>
        <p:nvSpPr>
          <p:cNvPr id="23" name="Footer Placeholder 13">
            <a:extLst>
              <a:ext uri="{FF2B5EF4-FFF2-40B4-BE49-F238E27FC236}">
                <a16:creationId xmlns:a16="http://schemas.microsoft.com/office/drawing/2014/main" id="{339C9992-0F1F-FF75-C206-21E263779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3336"/>
            <a:ext cx="6637071" cy="365125"/>
          </a:xfrm>
        </p:spPr>
        <p:txBody>
          <a:bodyPr/>
          <a:lstStyle/>
          <a:p>
            <a:r>
              <a:rPr lang="en-ID" dirty="0"/>
              <a:t>Computers and Society-2025                                                                 </a:t>
            </a:r>
            <a:r>
              <a:rPr lang="en-US" dirty="0" err="1"/>
              <a:t>Mardianto,S.Kom.,M.Cs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1920A0-8D4F-2573-5AB1-BE5B64EC3F69}"/>
              </a:ext>
            </a:extLst>
          </p:cNvPr>
          <p:cNvSpPr txBox="1"/>
          <p:nvPr/>
        </p:nvSpPr>
        <p:spPr>
          <a:xfrm>
            <a:off x="357155" y="1918910"/>
            <a:ext cx="663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3600" b="1" dirty="0"/>
              <a:t>METODE</a:t>
            </a:r>
            <a:endParaRPr lang="en-ID" sz="3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2E94427-894A-3B12-5CC0-07363741E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04" y="2565240"/>
            <a:ext cx="6581221" cy="35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6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4307157-88EA-9EA3-B673-21B73A746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Add footer here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53B6AAD-4FDC-7AA3-8150-1540E1A85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D40AAB3-0D36-1E6C-E252-5E1C27EA5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65" y="675354"/>
            <a:ext cx="11502278" cy="5980545"/>
          </a:xfrm>
          <a:prstGeom prst="rect">
            <a:avLst/>
          </a:prstGeom>
        </p:spPr>
      </p:pic>
      <p:sp>
        <p:nvSpPr>
          <p:cNvPr id="24" name="Title 2">
            <a:extLst>
              <a:ext uri="{FF2B5EF4-FFF2-40B4-BE49-F238E27FC236}">
                <a16:creationId xmlns:a16="http://schemas.microsoft.com/office/drawing/2014/main" id="{D5DF4662-6483-8BF3-4EFB-F5920B09F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59" y="-352129"/>
            <a:ext cx="7911214" cy="1017147"/>
          </a:xfrm>
        </p:spPr>
        <p:txBody>
          <a:bodyPr>
            <a:normAutofit/>
          </a:bodyPr>
          <a:lstStyle/>
          <a:p>
            <a:r>
              <a:rPr lang="en-ID" dirty="0" err="1"/>
              <a:t>Memperoleh</a:t>
            </a:r>
            <a:r>
              <a:rPr lang="en-ID" dirty="0"/>
              <a:t> Hasil </a:t>
            </a:r>
          </a:p>
        </p:txBody>
      </p:sp>
    </p:spTree>
    <p:extLst>
      <p:ext uri="{BB962C8B-B14F-4D97-AF65-F5344CB8AC3E}">
        <p14:creationId xmlns:p14="http://schemas.microsoft.com/office/powerpoint/2010/main" val="223246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1C9DB-44CB-BC68-FBDD-25214C403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C50A015-BA71-7A1E-C79A-713EBF8C11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B2AEDF7-2B08-5B52-B2BD-BC0E86E82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Add footer here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2D7A192-B71B-3B79-5293-0A38B8D8E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59AF69-73DA-853D-1B86-735789E1D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4"/>
            <a:ext cx="12192000" cy="68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74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0F4EB-3C87-7F8B-1CF9-EC8435274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DC5C03E-4FD5-9FCE-5EB9-A617F0EE27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4585" b="4585"/>
          <a:stretch>
            <a:fillRect/>
          </a:stretch>
        </p:blipFill>
        <p:spPr/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A26C87A-A027-D404-4BD5-5DB8FE857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EDD20-3878-89D8-15D5-237C411699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015"/>
          <a:stretch>
            <a:fillRect/>
          </a:stretch>
        </p:blipFill>
        <p:spPr>
          <a:xfrm>
            <a:off x="187169" y="1884219"/>
            <a:ext cx="7493956" cy="241069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1CF6A30-C7E6-C256-ED2D-5BAB8DD10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169" y="331362"/>
            <a:ext cx="7911214" cy="1017147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ID" dirty="0" err="1"/>
              <a:t>erhitungan</a:t>
            </a:r>
            <a:r>
              <a:rPr lang="en-ID" dirty="0"/>
              <a:t> </a:t>
            </a:r>
            <a:r>
              <a:rPr lang="en-ID" dirty="0" err="1"/>
              <a:t>Statistik</a:t>
            </a:r>
            <a:r>
              <a:rPr lang="en-ID" dirty="0"/>
              <a:t> </a:t>
            </a:r>
            <a:r>
              <a:rPr lang="en-ID" dirty="0" err="1"/>
              <a:t>Sederhana</a:t>
            </a:r>
            <a:endParaRPr lang="en-ID" dirty="0"/>
          </a:p>
        </p:txBody>
      </p:sp>
      <p:sp>
        <p:nvSpPr>
          <p:cNvPr id="13" name="Footer Placeholder 13">
            <a:extLst>
              <a:ext uri="{FF2B5EF4-FFF2-40B4-BE49-F238E27FC236}">
                <a16:creationId xmlns:a16="http://schemas.microsoft.com/office/drawing/2014/main" id="{D5407843-7CDD-E14A-8314-917732A2F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3336"/>
            <a:ext cx="6637071" cy="365125"/>
          </a:xfrm>
        </p:spPr>
        <p:txBody>
          <a:bodyPr/>
          <a:lstStyle/>
          <a:p>
            <a:r>
              <a:rPr lang="en-ID" dirty="0"/>
              <a:t>Computers and Society-2025                                                                 </a:t>
            </a:r>
            <a:r>
              <a:rPr lang="en-US" dirty="0" err="1"/>
              <a:t>Mardianto,S.Kom.,M.Cs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3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FB7A6-9B58-FFC5-E27E-5DC0D0E6C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51B5231-42EF-0D4C-A88D-EE9613DC289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5589" r="5589"/>
          <a:stretch>
            <a:fillRect/>
          </a:stretch>
        </p:blipFill>
        <p:spPr/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0DFD0D3-C5AD-15AE-CA08-C2C3B94BE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B2809-1952-5CE9-CE98-BCC0F511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3" y="1348509"/>
            <a:ext cx="7556107" cy="2375897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47E134B5-CD7F-719D-FE24-CCC139863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169" y="331362"/>
            <a:ext cx="7911214" cy="1017147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ID" dirty="0" err="1"/>
              <a:t>erhitungan</a:t>
            </a:r>
            <a:r>
              <a:rPr lang="en-ID" dirty="0"/>
              <a:t> </a:t>
            </a:r>
            <a:r>
              <a:rPr lang="en-ID" dirty="0" err="1"/>
              <a:t>Statistik</a:t>
            </a:r>
            <a:r>
              <a:rPr lang="en-ID" dirty="0"/>
              <a:t> </a:t>
            </a:r>
            <a:r>
              <a:rPr lang="en-ID" dirty="0" err="1"/>
              <a:t>Sederhana</a:t>
            </a:r>
            <a:endParaRPr lang="en-ID" dirty="0"/>
          </a:p>
        </p:txBody>
      </p:sp>
      <p:sp>
        <p:nvSpPr>
          <p:cNvPr id="13" name="Footer Placeholder 13">
            <a:extLst>
              <a:ext uri="{FF2B5EF4-FFF2-40B4-BE49-F238E27FC236}">
                <a16:creationId xmlns:a16="http://schemas.microsoft.com/office/drawing/2014/main" id="{95AB1514-6445-C035-C607-DC778D543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3336"/>
            <a:ext cx="6637071" cy="365125"/>
          </a:xfrm>
        </p:spPr>
        <p:txBody>
          <a:bodyPr/>
          <a:lstStyle/>
          <a:p>
            <a:r>
              <a:rPr lang="en-ID" dirty="0"/>
              <a:t>Computers and Society-2025                                                                 </a:t>
            </a:r>
            <a:r>
              <a:rPr lang="en-US" dirty="0" err="1"/>
              <a:t>Mardianto,S.Kom.,M.Cs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57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F1F63-E027-A4CC-BDD8-D871B2697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D1AA42D-F711-15C9-053E-F3D73727E13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5589" r="5589"/>
          <a:stretch>
            <a:fillRect/>
          </a:stretch>
        </p:blipFill>
        <p:spPr/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F1BCEB1-5E8F-CE31-1ADE-3E5EA4ABC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Add footer here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AFF834D-D6E3-D620-38FB-950B6D8BF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BB837F1-8E2D-1CA3-A816-46E093F52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169" y="331362"/>
            <a:ext cx="7911214" cy="1017147"/>
          </a:xfrm>
        </p:spPr>
        <p:txBody>
          <a:bodyPr>
            <a:normAutofit/>
          </a:bodyPr>
          <a:lstStyle/>
          <a:p>
            <a:r>
              <a:rPr lang="en-US" dirty="0"/>
              <a:t>Tabel Hasil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Korelasi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4F865F-B67F-1191-1B1E-7B5983EF4E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011"/>
          <a:stretch>
            <a:fillRect/>
          </a:stretch>
        </p:blipFill>
        <p:spPr>
          <a:xfrm>
            <a:off x="187170" y="2096654"/>
            <a:ext cx="7164975" cy="23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1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A8AA9-851B-45B8-3974-25BABFE5E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216B0F1-CE22-279B-9437-949035544C8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1557" r="11557"/>
          <a:stretch>
            <a:fillRect/>
          </a:stretch>
        </p:blipFill>
        <p:spPr/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E348C0D-5BA8-2F67-07C9-C78B84B66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E03E36-EEB9-CCF6-2570-7EF88DB24670}"/>
              </a:ext>
            </a:extLst>
          </p:cNvPr>
          <p:cNvSpPr txBox="1"/>
          <p:nvPr/>
        </p:nvSpPr>
        <p:spPr>
          <a:xfrm>
            <a:off x="258618" y="1679871"/>
            <a:ext cx="6905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data </a:t>
            </a:r>
            <a:r>
              <a:rPr lang="en-ID" dirty="0" err="1"/>
              <a:t>dari</a:t>
            </a:r>
            <a:r>
              <a:rPr lang="en-ID" dirty="0"/>
              <a:t> 10 </a:t>
            </a:r>
            <a:r>
              <a:rPr lang="en-ID" dirty="0" err="1"/>
              <a:t>responden</a:t>
            </a:r>
            <a:r>
              <a:rPr lang="en-ID" dirty="0"/>
              <a:t>, </a:t>
            </a:r>
            <a:r>
              <a:rPr lang="en-ID" dirty="0" err="1"/>
              <a:t>diperoleh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korelasi</a:t>
            </a:r>
            <a:r>
              <a:rPr lang="en-ID" dirty="0"/>
              <a:t> -0.68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dan </a:t>
            </a:r>
            <a:r>
              <a:rPr lang="en-ID" dirty="0" err="1"/>
              <a:t>interaksi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. Ini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b="1" dirty="0" err="1"/>
              <a:t>pengaruh</a:t>
            </a:r>
            <a:r>
              <a:rPr lang="en-ID" b="1" dirty="0"/>
              <a:t> </a:t>
            </a:r>
            <a:r>
              <a:rPr lang="en-ID" b="1" dirty="0" err="1"/>
              <a:t>negatif</a:t>
            </a:r>
            <a:r>
              <a:rPr lang="en-ID" b="1" dirty="0"/>
              <a:t> yang </a:t>
            </a:r>
            <a:r>
              <a:rPr lang="en-ID" b="1" dirty="0" err="1"/>
              <a:t>kuat</a:t>
            </a:r>
            <a:endParaRPr lang="en-ID" b="1" dirty="0"/>
          </a:p>
          <a:p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dan lama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interaksi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langsungnya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7BD0246-0300-A075-701A-444408556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169" y="331362"/>
            <a:ext cx="7911214" cy="1017147"/>
          </a:xfrm>
        </p:spPr>
        <p:txBody>
          <a:bodyPr>
            <a:normAutofit/>
          </a:bodyPr>
          <a:lstStyle/>
          <a:p>
            <a:r>
              <a:rPr lang="en-US" dirty="0"/>
              <a:t>Kesimpulan</a:t>
            </a:r>
            <a:endParaRPr lang="en-ID" dirty="0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F1E6E7BB-9508-0938-975D-4CF4CD6DD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3336"/>
            <a:ext cx="6637071" cy="365125"/>
          </a:xfrm>
        </p:spPr>
        <p:txBody>
          <a:bodyPr/>
          <a:lstStyle/>
          <a:p>
            <a:r>
              <a:rPr lang="en-ID" dirty="0"/>
              <a:t>Computers and Society-2025                                                                 </a:t>
            </a:r>
            <a:r>
              <a:rPr lang="en-US" dirty="0" err="1"/>
              <a:t>Mardianto,S.Kom.,M.Cs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05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7F847-1B5D-C9DF-7755-8A672D991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FF92E33-DD10-7FE7-E18B-104A9872CC9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1557" r="11557"/>
          <a:stretch>
            <a:fillRect/>
          </a:stretch>
        </p:blipFill>
        <p:spPr/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0EC910B-7DB8-5678-B013-336088CE8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Add footer here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1C6EF57-4888-54C7-E011-308D5040D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82A37FC-07A8-98E6-5F76-B15C26A1B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169" y="331363"/>
            <a:ext cx="7911214" cy="730820"/>
          </a:xfrm>
        </p:spPr>
        <p:txBody>
          <a:bodyPr>
            <a:normAutofit/>
          </a:bodyPr>
          <a:lstStyle/>
          <a:p>
            <a:r>
              <a:rPr lang="en-US" dirty="0" err="1"/>
              <a:t>Contoh</a:t>
            </a:r>
            <a:r>
              <a:rPr lang="en-US" dirty="0"/>
              <a:t> Poster </a:t>
            </a:r>
            <a:r>
              <a:rPr lang="en-US" dirty="0" err="1"/>
              <a:t>Ilmiah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87881-57CB-AB4E-3029-EC3881C85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594" y="0"/>
            <a:ext cx="482992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DCB26B-20D7-3609-6B29-389A91CB7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68" y="1062183"/>
            <a:ext cx="4292467" cy="559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53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3917-072D-B98F-53A4-46496DCB7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2" y="659762"/>
            <a:ext cx="5581370" cy="983225"/>
          </a:xfrm>
        </p:spPr>
        <p:txBody>
          <a:bodyPr>
            <a:normAutofit fontScale="90000"/>
          </a:bodyPr>
          <a:lstStyle/>
          <a:p>
            <a:r>
              <a:rPr lang="en-ID" dirty="0"/>
              <a:t>Ruang </a:t>
            </a:r>
            <a:r>
              <a:rPr lang="en-ID" dirty="0" err="1"/>
              <a:t>lingkup</a:t>
            </a:r>
            <a:r>
              <a:rPr lang="en-ID" dirty="0"/>
              <a:t> </a:t>
            </a:r>
            <a:r>
              <a:rPr lang="en-ID" dirty="0" err="1"/>
              <a:t>kajian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dan </a:t>
            </a:r>
            <a:r>
              <a:rPr lang="en-ID" dirty="0" err="1"/>
              <a:t>masyarakat</a:t>
            </a:r>
            <a:endParaRPr lang="en-US" dirty="0"/>
          </a:p>
        </p:txBody>
      </p:sp>
      <p:pic>
        <p:nvPicPr>
          <p:cNvPr id="7" name="Picture Placeholder 6" descr="A close up of a circuit board">
            <a:extLst>
              <a:ext uri="{FF2B5EF4-FFF2-40B4-BE49-F238E27FC236}">
                <a16:creationId xmlns:a16="http://schemas.microsoft.com/office/drawing/2014/main" id="{F8C45233-1B15-3596-75CE-DED7D720CA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194" r="1194"/>
          <a:stretch/>
        </p:blipFill>
        <p:spPr>
          <a:xfrm>
            <a:off x="0" y="-2235"/>
            <a:ext cx="5840730" cy="6862275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C1B1B9-02C9-EF1E-AFBE-E40015F082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9788" y="2341261"/>
            <a:ext cx="4796710" cy="401939"/>
          </a:xfrm>
        </p:spPr>
        <p:txBody>
          <a:bodyPr>
            <a:normAutofit/>
          </a:bodyPr>
          <a:lstStyle/>
          <a:p>
            <a:r>
              <a:rPr lang="en-ID" b="1" dirty="0" err="1"/>
              <a:t>Dampak</a:t>
            </a:r>
            <a:r>
              <a:rPr lang="en-ID" b="1" dirty="0"/>
              <a:t> Sosial </a:t>
            </a:r>
            <a:r>
              <a:rPr lang="en-ID" b="1" dirty="0" err="1"/>
              <a:t>Komputer</a:t>
            </a:r>
            <a:endParaRPr lang="en-ID" b="1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8F44E43-BD27-EF72-1581-53AA4AF310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9789" y="2753247"/>
            <a:ext cx="3852296" cy="817345"/>
          </a:xfrm>
        </p:spPr>
        <p:txBody>
          <a:bodyPr/>
          <a:lstStyle/>
          <a:p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, </a:t>
            </a:r>
            <a:r>
              <a:rPr lang="en-ID" dirty="0" err="1"/>
              <a:t>pekerjaan</a:t>
            </a:r>
            <a:r>
              <a:rPr lang="en-ID" dirty="0"/>
              <a:t>, </a:t>
            </a:r>
            <a:r>
              <a:rPr lang="en-ID" dirty="0" err="1"/>
              <a:t>pendidikan</a:t>
            </a:r>
            <a:r>
              <a:rPr lang="en-ID" dirty="0"/>
              <a:t>, dan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.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5E210F-6B8D-736F-B141-2B3CBE613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9788" y="3563285"/>
            <a:ext cx="4796710" cy="401939"/>
          </a:xfrm>
        </p:spPr>
        <p:txBody>
          <a:bodyPr>
            <a:normAutofit/>
          </a:bodyPr>
          <a:lstStyle/>
          <a:p>
            <a:r>
              <a:rPr lang="en-ID" dirty="0"/>
              <a:t>Etika dan Moral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5DD8B99-A215-EB84-183A-F3B1E73A45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99788" y="3982578"/>
            <a:ext cx="3860546" cy="529133"/>
          </a:xfrm>
        </p:spPr>
        <p:txBody>
          <a:bodyPr/>
          <a:lstStyle/>
          <a:p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mempertimbangkan</a:t>
            </a:r>
            <a:r>
              <a:rPr lang="en-ID" dirty="0"/>
              <a:t> </a:t>
            </a:r>
            <a:r>
              <a:rPr lang="en-ID" dirty="0" err="1"/>
              <a:t>etika</a:t>
            </a:r>
            <a:r>
              <a:rPr lang="en-ID" dirty="0"/>
              <a:t>: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privasi</a:t>
            </a:r>
            <a:r>
              <a:rPr lang="en-ID" dirty="0"/>
              <a:t>, </a:t>
            </a:r>
            <a:r>
              <a:rPr lang="en-ID" dirty="0" err="1"/>
              <a:t>plagiarisme</a:t>
            </a:r>
            <a:r>
              <a:rPr lang="en-ID" dirty="0"/>
              <a:t>, </a:t>
            </a:r>
            <a:r>
              <a:rPr lang="en-ID" dirty="0" err="1"/>
              <a:t>hoaks</a:t>
            </a:r>
            <a:r>
              <a:rPr lang="en-ID" dirty="0"/>
              <a:t>, dan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digital.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847AB5-5442-A3C4-87F1-C737DF1C6D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9788" y="4925035"/>
            <a:ext cx="4796710" cy="401939"/>
          </a:xfrm>
        </p:spPr>
        <p:txBody>
          <a:bodyPr>
            <a:normAutofit/>
          </a:bodyPr>
          <a:lstStyle/>
          <a:p>
            <a:r>
              <a:rPr lang="en-ID" dirty="0"/>
              <a:t>Hukum dan </a:t>
            </a:r>
            <a:r>
              <a:rPr lang="en-ID" dirty="0" err="1"/>
              <a:t>Regulasi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BF28C9E-02B3-7B82-54FB-BB732FF1E9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99788" y="5335355"/>
            <a:ext cx="3860546" cy="852906"/>
          </a:xfrm>
        </p:spPr>
        <p:txBody>
          <a:bodyPr/>
          <a:lstStyle/>
          <a:p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diatur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UU ITE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melindungi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kejahatan</a:t>
            </a:r>
            <a:r>
              <a:rPr lang="en-ID" dirty="0"/>
              <a:t> </a:t>
            </a:r>
            <a:r>
              <a:rPr lang="en-ID" dirty="0" err="1"/>
              <a:t>siber</a:t>
            </a:r>
            <a:r>
              <a:rPr lang="en-ID" dirty="0"/>
              <a:t>.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A1C40A-BC04-C14E-7867-E3D7B1597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84061" y="0"/>
            <a:ext cx="2959129" cy="6871447"/>
            <a:chOff x="3084061" y="0"/>
            <a:chExt cx="2959129" cy="6871447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5521D96-1220-9A5F-FB15-764C14CD87A4}"/>
                </a:ext>
              </a:extLst>
            </p:cNvPr>
            <p:cNvSpPr/>
            <p:nvPr/>
          </p:nvSpPr>
          <p:spPr>
            <a:xfrm rot="10800000">
              <a:off x="3498189" y="177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37359AB-4FC7-AF1F-096F-69BD733B87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061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198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ECCE9-A083-348C-6534-83A1E288A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EAA7-5F60-EB03-C0FC-E6F2455A3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4106" y="810211"/>
            <a:ext cx="5581370" cy="983225"/>
          </a:xfrm>
        </p:spPr>
        <p:txBody>
          <a:bodyPr>
            <a:normAutofit fontScale="90000"/>
          </a:bodyPr>
          <a:lstStyle/>
          <a:p>
            <a:r>
              <a:rPr lang="en-ID" dirty="0"/>
              <a:t>Ruang </a:t>
            </a:r>
            <a:r>
              <a:rPr lang="en-ID" dirty="0" err="1"/>
              <a:t>lingkup</a:t>
            </a:r>
            <a:r>
              <a:rPr lang="en-ID" dirty="0"/>
              <a:t> </a:t>
            </a:r>
            <a:r>
              <a:rPr lang="en-ID" dirty="0" err="1"/>
              <a:t>kajian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dan Masyarakat (2)</a:t>
            </a:r>
            <a:endParaRPr lang="en-US" dirty="0"/>
          </a:p>
        </p:txBody>
      </p:sp>
      <p:pic>
        <p:nvPicPr>
          <p:cNvPr id="7" name="Picture Placeholder 6" descr="A close up of a circuit board">
            <a:extLst>
              <a:ext uri="{FF2B5EF4-FFF2-40B4-BE49-F238E27FC236}">
                <a16:creationId xmlns:a16="http://schemas.microsoft.com/office/drawing/2014/main" id="{F26AAD7C-0BCF-A5EA-381F-DDDBC4D74EF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194" r="1194"/>
          <a:stretch/>
        </p:blipFill>
        <p:spPr>
          <a:xfrm>
            <a:off x="0" y="-2235"/>
            <a:ext cx="5840730" cy="6862275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AA85FC-F94B-4988-C5EE-6FC583E85C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9788" y="2341261"/>
            <a:ext cx="4796710" cy="401939"/>
          </a:xfrm>
        </p:spPr>
        <p:txBody>
          <a:bodyPr>
            <a:normAutofit/>
          </a:bodyPr>
          <a:lstStyle/>
          <a:p>
            <a:r>
              <a:rPr lang="en-ID" dirty="0" err="1"/>
              <a:t>Kesenjangan</a:t>
            </a:r>
            <a:r>
              <a:rPr lang="en-ID" dirty="0"/>
              <a:t> Digital</a:t>
            </a:r>
            <a:endParaRPr lang="en-ID" b="1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B3A8074-BD19-53A5-6BAD-95A2DB60A9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9789" y="2753247"/>
            <a:ext cx="3852296" cy="817345"/>
          </a:xfrm>
        </p:spPr>
        <p:txBody>
          <a:bodyPr/>
          <a:lstStyle/>
          <a:p>
            <a:r>
              <a:rPr lang="en-ID" dirty="0"/>
              <a:t>Masih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yang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yang </a:t>
            </a:r>
            <a:r>
              <a:rPr lang="en-ID" dirty="0" err="1"/>
              <a:t>merata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dan internet.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1D7A7D-DB4B-7C7D-7496-F79B0DAAB8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9788" y="3563285"/>
            <a:ext cx="4796710" cy="401939"/>
          </a:xfrm>
        </p:spPr>
        <p:txBody>
          <a:bodyPr>
            <a:normAutofit/>
          </a:bodyPr>
          <a:lstStyle/>
          <a:p>
            <a:r>
              <a:rPr lang="en-ID" dirty="0"/>
              <a:t>Pendidikan dan Dunia </a:t>
            </a:r>
            <a:r>
              <a:rPr lang="en-ID" dirty="0" err="1"/>
              <a:t>Kerja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E60D89-5022-F2F8-0C59-A833B401ED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99788" y="3982578"/>
            <a:ext cx="3860546" cy="529133"/>
          </a:xfrm>
        </p:spPr>
        <p:txBody>
          <a:bodyPr/>
          <a:lstStyle/>
          <a:p>
            <a:r>
              <a:rPr lang="en-ID" dirty="0" err="1"/>
              <a:t>Komputer</a:t>
            </a:r>
            <a:r>
              <a:rPr lang="en-ID" dirty="0"/>
              <a:t> </a:t>
            </a:r>
            <a:r>
              <a:rPr lang="en-ID" dirty="0" err="1"/>
              <a:t>mempermudah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,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ujian</a:t>
            </a:r>
            <a:r>
              <a:rPr lang="en-ID" dirty="0"/>
              <a:t> digital,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jarak</a:t>
            </a:r>
            <a:r>
              <a:rPr lang="en-ID" dirty="0"/>
              <a:t> </a:t>
            </a:r>
            <a:r>
              <a:rPr lang="en-ID" dirty="0" err="1"/>
              <a:t>jauh</a:t>
            </a:r>
            <a:r>
              <a:rPr lang="en-ID" dirty="0"/>
              <a:t>, dan </a:t>
            </a:r>
            <a:r>
              <a:rPr lang="en-ID" dirty="0" err="1"/>
              <a:t>otomasi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.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E98FDA-F926-1D9C-AE96-A7AA14C07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9788" y="4925035"/>
            <a:ext cx="4796710" cy="401939"/>
          </a:xfrm>
        </p:spPr>
        <p:txBody>
          <a:bodyPr>
            <a:normAutofit/>
          </a:bodyPr>
          <a:lstStyle/>
          <a:p>
            <a:r>
              <a:rPr lang="nn-NO" dirty="0"/>
              <a:t>Pengaruh Budaya dan Nilai Sosial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B9D94C0-F71D-8B2B-3A5C-40F3224C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99788" y="5335355"/>
            <a:ext cx="3860546" cy="852906"/>
          </a:xfrm>
        </p:spPr>
        <p:txBody>
          <a:bodyPr/>
          <a:lstStyle/>
          <a:p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</a:t>
            </a:r>
            <a:r>
              <a:rPr lang="en-ID" dirty="0" err="1"/>
              <a:t>memengaruhi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, </a:t>
            </a:r>
            <a:r>
              <a:rPr lang="en-ID" dirty="0" err="1"/>
              <a:t>budaya</a:t>
            </a:r>
            <a:r>
              <a:rPr lang="en-ID" dirty="0"/>
              <a:t>, dan </a:t>
            </a:r>
            <a:r>
              <a:rPr lang="en-ID" dirty="0" err="1"/>
              <a:t>nilai-nilai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lokal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global.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AB64CE4-07F1-BABE-19F5-96FA52E63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84061" y="0"/>
            <a:ext cx="2959129" cy="6871447"/>
            <a:chOff x="3084061" y="0"/>
            <a:chExt cx="2959129" cy="6871447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734A889-740D-54B9-8675-FC476951591E}"/>
                </a:ext>
              </a:extLst>
            </p:cNvPr>
            <p:cNvSpPr/>
            <p:nvPr/>
          </p:nvSpPr>
          <p:spPr>
            <a:xfrm rot="10800000">
              <a:off x="3498189" y="177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4F434BC-0BFB-E132-A63A-3328202555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061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612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751E0-41B7-1655-C6C2-3C7951155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73CCDD2-58A6-7CDD-E59C-E75E09259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3336"/>
            <a:ext cx="6637071" cy="365125"/>
          </a:xfrm>
        </p:spPr>
        <p:txBody>
          <a:bodyPr/>
          <a:lstStyle/>
          <a:p>
            <a:r>
              <a:rPr lang="en-ID" dirty="0"/>
              <a:t>Computers and Society-2025                                                                 </a:t>
            </a:r>
            <a:r>
              <a:rPr lang="en-US" dirty="0" err="1"/>
              <a:t>Mardianto,S.Kom.,M.Cs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7AA2857-54B6-320C-F24C-5E438F115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8DAD68-8A0E-2D63-23D1-F8D5E5804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023" y="320040"/>
            <a:ext cx="7865877" cy="771745"/>
          </a:xfrm>
        </p:spPr>
        <p:txBody>
          <a:bodyPr>
            <a:noAutofit/>
          </a:bodyPr>
          <a:lstStyle/>
          <a:p>
            <a:r>
              <a:rPr lang="nn-NO" dirty="0"/>
              <a:t>Apa Itu Komputer?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7E6095-A405-DA08-8839-425960D5D0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6402" y="1991621"/>
            <a:ext cx="6759056" cy="2874758"/>
          </a:xfrm>
        </p:spPr>
        <p:txBody>
          <a:bodyPr>
            <a:noAutofit/>
          </a:bodyPr>
          <a:lstStyle/>
          <a:p>
            <a:r>
              <a:rPr lang="en-ID" sz="2800" dirty="0" err="1"/>
              <a:t>Komputer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alat</a:t>
            </a:r>
            <a:r>
              <a:rPr lang="en-ID" sz="2800" dirty="0"/>
              <a:t> </a:t>
            </a:r>
            <a:r>
              <a:rPr lang="en-ID" sz="2800" dirty="0" err="1"/>
              <a:t>elektronik</a:t>
            </a:r>
            <a:r>
              <a:rPr lang="en-ID" sz="2800" dirty="0"/>
              <a:t> yang </a:t>
            </a:r>
            <a:r>
              <a:rPr lang="en-ID" sz="2800" dirty="0" err="1"/>
              <a:t>digunakan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mengolah</a:t>
            </a:r>
            <a:r>
              <a:rPr lang="en-ID" sz="2800" dirty="0"/>
              <a:t> data </a:t>
            </a:r>
            <a:r>
              <a:rPr lang="en-ID" sz="2800" dirty="0" err="1"/>
              <a:t>secara</a:t>
            </a:r>
            <a:r>
              <a:rPr lang="en-ID" sz="2800" dirty="0"/>
              <a:t> </a:t>
            </a:r>
            <a:r>
              <a:rPr lang="en-ID" sz="2800" dirty="0" err="1"/>
              <a:t>cepat</a:t>
            </a:r>
            <a:r>
              <a:rPr lang="en-ID" sz="2800" dirty="0"/>
              <a:t> dan </a:t>
            </a:r>
            <a:r>
              <a:rPr lang="en-ID" sz="2800" dirty="0" err="1"/>
              <a:t>akurat</a:t>
            </a:r>
            <a:r>
              <a:rPr lang="en-ID" sz="2800" dirty="0"/>
              <a:t>. </a:t>
            </a:r>
            <a:r>
              <a:rPr lang="en-ID" sz="2800" dirty="0" err="1"/>
              <a:t>Perkembangan</a:t>
            </a:r>
            <a:r>
              <a:rPr lang="en-ID" sz="2800" dirty="0"/>
              <a:t> </a:t>
            </a:r>
            <a:r>
              <a:rPr lang="en-ID" sz="2800" dirty="0" err="1"/>
              <a:t>komputer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terjadi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semalam</a:t>
            </a:r>
            <a:r>
              <a:rPr lang="en-ID" sz="2800" dirty="0"/>
              <a:t>, </a:t>
            </a:r>
            <a:r>
              <a:rPr lang="en-ID" sz="2800" dirty="0" err="1"/>
              <a:t>melainkan</a:t>
            </a:r>
            <a:r>
              <a:rPr lang="en-ID" sz="2800" dirty="0"/>
              <a:t> </a:t>
            </a:r>
            <a:r>
              <a:rPr lang="en-ID" sz="2800" dirty="0" err="1"/>
              <a:t>melalui</a:t>
            </a:r>
            <a:r>
              <a:rPr lang="en-ID" sz="2800" dirty="0"/>
              <a:t> proses </a:t>
            </a:r>
            <a:r>
              <a:rPr lang="en-ID" sz="2800" dirty="0" err="1"/>
              <a:t>panjang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alat</a:t>
            </a:r>
            <a:r>
              <a:rPr lang="en-ID" sz="2800" dirty="0"/>
              <a:t> </a:t>
            </a:r>
            <a:r>
              <a:rPr lang="en-ID" sz="2800" dirty="0" err="1"/>
              <a:t>mekanik</a:t>
            </a:r>
            <a:r>
              <a:rPr lang="en-ID" sz="2800" dirty="0"/>
              <a:t> </a:t>
            </a:r>
            <a:r>
              <a:rPr lang="en-ID" sz="2800" dirty="0" err="1"/>
              <a:t>sederhana</a:t>
            </a:r>
            <a:r>
              <a:rPr lang="en-ID" sz="2800" dirty="0"/>
              <a:t> </a:t>
            </a:r>
            <a:r>
              <a:rPr lang="en-ID" sz="2800" dirty="0" err="1"/>
              <a:t>hingga</a:t>
            </a:r>
            <a:r>
              <a:rPr lang="en-ID" sz="2800" dirty="0"/>
              <a:t> </a:t>
            </a: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dirty="0" err="1"/>
              <a:t>teknologi</a:t>
            </a:r>
            <a:r>
              <a:rPr lang="en-ID" sz="2800" dirty="0"/>
              <a:t> </a:t>
            </a:r>
            <a:r>
              <a:rPr lang="en-ID" sz="2800" dirty="0" err="1"/>
              <a:t>canggih</a:t>
            </a:r>
            <a:r>
              <a:rPr lang="en-ID" sz="2800" dirty="0"/>
              <a:t> </a:t>
            </a:r>
            <a:r>
              <a:rPr lang="en-ID" sz="2800" dirty="0" err="1"/>
              <a:t>seperti</a:t>
            </a:r>
            <a:r>
              <a:rPr lang="en-ID" sz="2800" dirty="0"/>
              <a:t> </a:t>
            </a:r>
            <a:r>
              <a:rPr lang="en-ID" sz="2800" dirty="0" err="1"/>
              <a:t>sekarang</a:t>
            </a:r>
            <a:r>
              <a:rPr lang="en-ID" sz="2800" dirty="0"/>
              <a:t>.</a:t>
            </a:r>
            <a:endParaRPr lang="en-US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99DA51-05D0-A210-DC8A-FDD232BC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70364" y="-23539"/>
            <a:ext cx="2562565" cy="6885155"/>
            <a:chOff x="7370364" y="-23539"/>
            <a:chExt cx="2562565" cy="6885155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48FD53E8-BC6B-E9F4-27C7-ACBCA2CB1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7829202" y="5156615"/>
              <a:ext cx="878334" cy="1705001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8A12D98-2306-4B32-46DD-48F352C3D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370364" y="-23539"/>
              <a:ext cx="2562565" cy="6884359"/>
            </a:xfrm>
            <a:custGeom>
              <a:avLst/>
              <a:gdLst>
                <a:gd name="connsiteX0" fmla="*/ 2535833 w 2562565"/>
                <a:gd name="connsiteY0" fmla="*/ 0 h 6884359"/>
                <a:gd name="connsiteX1" fmla="*/ 2106829 w 2562565"/>
                <a:gd name="connsiteY1" fmla="*/ 1564627 h 6884359"/>
                <a:gd name="connsiteX2" fmla="*/ 1764389 w 2562565"/>
                <a:gd name="connsiteY2" fmla="*/ 2840498 h 6884359"/>
                <a:gd name="connsiteX3" fmla="*/ 1579803 w 2562565"/>
                <a:gd name="connsiteY3" fmla="*/ 2925726 h 6884359"/>
                <a:gd name="connsiteX4" fmla="*/ 1467779 w 2562565"/>
                <a:gd name="connsiteY4" fmla="*/ 2731101 h 6884359"/>
                <a:gd name="connsiteX5" fmla="*/ 1727472 w 2562565"/>
                <a:gd name="connsiteY5" fmla="*/ 1773244 h 6884359"/>
                <a:gd name="connsiteX6" fmla="*/ 1709650 w 2562565"/>
                <a:gd name="connsiteY6" fmla="*/ 1633318 h 6884359"/>
                <a:gd name="connsiteX7" fmla="*/ 1597625 w 2562565"/>
                <a:gd name="connsiteY7" fmla="*/ 1546818 h 6884359"/>
                <a:gd name="connsiteX8" fmla="*/ 1372303 w 2562565"/>
                <a:gd name="connsiteY8" fmla="*/ 1676568 h 6884359"/>
                <a:gd name="connsiteX9" fmla="*/ 977670 w 2562565"/>
                <a:gd name="connsiteY9" fmla="*/ 3131798 h 6884359"/>
                <a:gd name="connsiteX10" fmla="*/ 5092 w 2562565"/>
                <a:gd name="connsiteY10" fmla="*/ 6867823 h 6884359"/>
                <a:gd name="connsiteX11" fmla="*/ 0 w 2562565"/>
                <a:gd name="connsiteY11" fmla="*/ 6884360 h 6884359"/>
                <a:gd name="connsiteX12" fmla="*/ 26733 w 2562565"/>
                <a:gd name="connsiteY12" fmla="*/ 6884360 h 6884359"/>
                <a:gd name="connsiteX13" fmla="*/ 1003131 w 2562565"/>
                <a:gd name="connsiteY13" fmla="*/ 3139431 h 6884359"/>
                <a:gd name="connsiteX14" fmla="*/ 1397763 w 2562565"/>
                <a:gd name="connsiteY14" fmla="*/ 1684200 h 6884359"/>
                <a:gd name="connsiteX15" fmla="*/ 1592533 w 2562565"/>
                <a:gd name="connsiteY15" fmla="*/ 1572259 h 6884359"/>
                <a:gd name="connsiteX16" fmla="*/ 1688009 w 2562565"/>
                <a:gd name="connsiteY16" fmla="*/ 1646039 h 6884359"/>
                <a:gd name="connsiteX17" fmla="*/ 1703285 w 2562565"/>
                <a:gd name="connsiteY17" fmla="*/ 1766884 h 6884359"/>
                <a:gd name="connsiteX18" fmla="*/ 1443591 w 2562565"/>
                <a:gd name="connsiteY18" fmla="*/ 2724741 h 6884359"/>
                <a:gd name="connsiteX19" fmla="*/ 1573438 w 2562565"/>
                <a:gd name="connsiteY19" fmla="*/ 2949894 h 6884359"/>
                <a:gd name="connsiteX20" fmla="*/ 1788577 w 2562565"/>
                <a:gd name="connsiteY20" fmla="*/ 2849402 h 6884359"/>
                <a:gd name="connsiteX21" fmla="*/ 1788577 w 2562565"/>
                <a:gd name="connsiteY21" fmla="*/ 2848130 h 6884359"/>
                <a:gd name="connsiteX22" fmla="*/ 2131016 w 2562565"/>
                <a:gd name="connsiteY22" fmla="*/ 1570987 h 6884359"/>
                <a:gd name="connsiteX23" fmla="*/ 2562566 w 2562565"/>
                <a:gd name="connsiteY23" fmla="*/ 1272 h 6884359"/>
                <a:gd name="connsiteX24" fmla="*/ 2535833 w 2562565"/>
                <a:gd name="connsiteY24" fmla="*/ 0 h 688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62565" h="6884359">
                  <a:moveTo>
                    <a:pt x="2535833" y="0"/>
                  </a:moveTo>
                  <a:lnTo>
                    <a:pt x="2106829" y="1564627"/>
                  </a:lnTo>
                  <a:lnTo>
                    <a:pt x="1764389" y="2840498"/>
                  </a:lnTo>
                  <a:cubicBezTo>
                    <a:pt x="1731291" y="2910461"/>
                    <a:pt x="1653638" y="2946078"/>
                    <a:pt x="1579803" y="2925726"/>
                  </a:cubicBezTo>
                  <a:cubicBezTo>
                    <a:pt x="1495785" y="2902829"/>
                    <a:pt x="1444864" y="2815057"/>
                    <a:pt x="1467779" y="2731101"/>
                  </a:cubicBezTo>
                  <a:lnTo>
                    <a:pt x="1727472" y="1773244"/>
                  </a:lnTo>
                  <a:cubicBezTo>
                    <a:pt x="1740202" y="1726178"/>
                    <a:pt x="1733837" y="1676568"/>
                    <a:pt x="1709650" y="1633318"/>
                  </a:cubicBezTo>
                  <a:cubicBezTo>
                    <a:pt x="1685463" y="1590068"/>
                    <a:pt x="1646000" y="1559539"/>
                    <a:pt x="1597625" y="1546818"/>
                  </a:cubicBezTo>
                  <a:cubicBezTo>
                    <a:pt x="1499604" y="1520105"/>
                    <a:pt x="1397763" y="1578620"/>
                    <a:pt x="1372303" y="1676568"/>
                  </a:cubicBezTo>
                  <a:lnTo>
                    <a:pt x="977670" y="3131798"/>
                  </a:lnTo>
                  <a:lnTo>
                    <a:pt x="5092" y="6867823"/>
                  </a:lnTo>
                  <a:cubicBezTo>
                    <a:pt x="5092" y="6867823"/>
                    <a:pt x="1273" y="6880544"/>
                    <a:pt x="0" y="6884360"/>
                  </a:cubicBezTo>
                  <a:lnTo>
                    <a:pt x="26733" y="6884360"/>
                  </a:lnTo>
                  <a:lnTo>
                    <a:pt x="1003131" y="3139431"/>
                  </a:lnTo>
                  <a:lnTo>
                    <a:pt x="1397763" y="1684200"/>
                  </a:lnTo>
                  <a:cubicBezTo>
                    <a:pt x="1420677" y="1600245"/>
                    <a:pt x="1508515" y="1549363"/>
                    <a:pt x="1592533" y="1572259"/>
                  </a:cubicBezTo>
                  <a:cubicBezTo>
                    <a:pt x="1633270" y="1583708"/>
                    <a:pt x="1667641" y="1609149"/>
                    <a:pt x="1688009" y="1646039"/>
                  </a:cubicBezTo>
                  <a:cubicBezTo>
                    <a:pt x="1709650" y="1682928"/>
                    <a:pt x="1714742" y="1724906"/>
                    <a:pt x="1703285" y="1766884"/>
                  </a:cubicBezTo>
                  <a:lnTo>
                    <a:pt x="1443591" y="2724741"/>
                  </a:lnTo>
                  <a:cubicBezTo>
                    <a:pt x="1416858" y="2822689"/>
                    <a:pt x="1475417" y="2924453"/>
                    <a:pt x="1573438" y="2949894"/>
                  </a:cubicBezTo>
                  <a:cubicBezTo>
                    <a:pt x="1660003" y="2972792"/>
                    <a:pt x="1750386" y="2930814"/>
                    <a:pt x="1788577" y="2849402"/>
                  </a:cubicBezTo>
                  <a:lnTo>
                    <a:pt x="1788577" y="2848130"/>
                  </a:lnTo>
                  <a:lnTo>
                    <a:pt x="2131016" y="1570987"/>
                  </a:lnTo>
                  <a:lnTo>
                    <a:pt x="2562566" y="1272"/>
                  </a:lnTo>
                  <a:cubicBezTo>
                    <a:pt x="2553655" y="0"/>
                    <a:pt x="2544744" y="0"/>
                    <a:pt x="253583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1BF70AEF-AAAA-976F-DDD3-4A2EA16006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812" r="7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8837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070E7-11E6-C3C9-A080-6E64037DA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6D396-E82A-EC08-5D45-701CEEFAA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2" y="456381"/>
            <a:ext cx="5581370" cy="983225"/>
          </a:xfrm>
        </p:spPr>
        <p:txBody>
          <a:bodyPr>
            <a:normAutofit fontScale="90000"/>
          </a:bodyPr>
          <a:lstStyle/>
          <a:p>
            <a:r>
              <a:rPr lang="en-ID" dirty="0"/>
              <a:t>Ruang </a:t>
            </a:r>
            <a:r>
              <a:rPr lang="en-ID" dirty="0" err="1"/>
              <a:t>lingkup</a:t>
            </a:r>
            <a:r>
              <a:rPr lang="en-ID" dirty="0"/>
              <a:t> </a:t>
            </a:r>
            <a:r>
              <a:rPr lang="en-ID" dirty="0" err="1"/>
              <a:t>kajian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dan Masyarakat (3)</a:t>
            </a:r>
            <a:endParaRPr lang="en-US" dirty="0"/>
          </a:p>
        </p:txBody>
      </p:sp>
      <p:pic>
        <p:nvPicPr>
          <p:cNvPr id="7" name="Picture Placeholder 6" descr="A close up of a circuit board">
            <a:extLst>
              <a:ext uri="{FF2B5EF4-FFF2-40B4-BE49-F238E27FC236}">
                <a16:creationId xmlns:a16="http://schemas.microsoft.com/office/drawing/2014/main" id="{3E60337B-AFFB-122F-D284-1AD108E9330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194" r="1194"/>
          <a:stretch/>
        </p:blipFill>
        <p:spPr>
          <a:xfrm>
            <a:off x="0" y="-2235"/>
            <a:ext cx="5840730" cy="6862275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50BE65-AD5C-855C-A90C-C50207B915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9788" y="2341261"/>
            <a:ext cx="4796710" cy="401939"/>
          </a:xfrm>
        </p:spPr>
        <p:txBody>
          <a:bodyPr>
            <a:normAutofit/>
          </a:bodyPr>
          <a:lstStyle/>
          <a:p>
            <a:r>
              <a:rPr lang="en-ID" dirty="0" err="1"/>
              <a:t>Pemerintahan</a:t>
            </a:r>
            <a:r>
              <a:rPr lang="en-ID" dirty="0"/>
              <a:t> Digital (E-Gov)</a:t>
            </a:r>
            <a:endParaRPr lang="en-ID" b="1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08455BC-1D17-31C3-45EE-9EA22ECFFD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9789" y="2753247"/>
            <a:ext cx="3852296" cy="817345"/>
          </a:xfrm>
        </p:spPr>
        <p:txBody>
          <a:bodyPr/>
          <a:lstStyle/>
          <a:p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publik</a:t>
            </a:r>
            <a:r>
              <a:rPr lang="en-ID" dirty="0"/>
              <a:t> </a:t>
            </a:r>
            <a:r>
              <a:rPr lang="en-ID" dirty="0" err="1"/>
              <a:t>kini</a:t>
            </a:r>
            <a:r>
              <a:rPr lang="en-ID" dirty="0"/>
              <a:t> </a:t>
            </a:r>
            <a:r>
              <a:rPr lang="en-ID" dirty="0" err="1"/>
              <a:t>berbasis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e-KTP, e-</a:t>
            </a:r>
            <a:r>
              <a:rPr lang="en-ID" dirty="0" err="1"/>
              <a:t>pajak</a:t>
            </a:r>
            <a:r>
              <a:rPr lang="en-ID" dirty="0"/>
              <a:t>, dan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pemerintahan</a:t>
            </a:r>
            <a:r>
              <a:rPr lang="en-ID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C9F741-E627-CB41-079F-4B8337388E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9788" y="3563285"/>
            <a:ext cx="4796710" cy="401939"/>
          </a:xfrm>
        </p:spPr>
        <p:txBody>
          <a:bodyPr>
            <a:normAutofit/>
          </a:bodyPr>
          <a:lstStyle/>
          <a:p>
            <a:r>
              <a:rPr lang="en-ID" dirty="0" err="1"/>
              <a:t>Keamanan</a:t>
            </a:r>
            <a:r>
              <a:rPr lang="en-ID" dirty="0"/>
              <a:t> dan </a:t>
            </a:r>
            <a:r>
              <a:rPr lang="en-ID" dirty="0" err="1"/>
              <a:t>Privasi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F790FE5-27A1-3BD8-A4C4-FB776FCDAA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99788" y="3982578"/>
            <a:ext cx="3860546" cy="529133"/>
          </a:xfrm>
        </p:spPr>
        <p:txBody>
          <a:bodyPr/>
          <a:lstStyle/>
          <a:p>
            <a:r>
              <a:rPr lang="en-ID" dirty="0" err="1"/>
              <a:t>Ancaman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peretasan</a:t>
            </a:r>
            <a:r>
              <a:rPr lang="en-ID" dirty="0"/>
              <a:t>, </a:t>
            </a:r>
            <a:r>
              <a:rPr lang="en-ID" dirty="0" err="1"/>
              <a:t>pencurian</a:t>
            </a:r>
            <a:r>
              <a:rPr lang="en-ID" dirty="0"/>
              <a:t> data, dan cyberbullying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isu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digital.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7EB0AF-E19C-B26A-BFD3-9B4C6235C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9788" y="4925035"/>
            <a:ext cx="4796710" cy="401939"/>
          </a:xfrm>
        </p:spPr>
        <p:txBody>
          <a:bodyPr>
            <a:normAutofit/>
          </a:bodyPr>
          <a:lstStyle/>
          <a:p>
            <a:r>
              <a:rPr lang="en-ID" dirty="0"/>
              <a:t>Ekonomi Digital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10B5080-2DD3-DF8D-3087-0CB6C40776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99788" y="5335355"/>
            <a:ext cx="3860546" cy="852906"/>
          </a:xfrm>
        </p:spPr>
        <p:txBody>
          <a:bodyPr/>
          <a:lstStyle/>
          <a:p>
            <a:r>
              <a:rPr lang="en-ID" dirty="0" err="1"/>
              <a:t>Pertumbuhan</a:t>
            </a:r>
            <a:r>
              <a:rPr lang="en-ID" dirty="0"/>
              <a:t> e-commerce, startup, dan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pembayaran</a:t>
            </a:r>
            <a:r>
              <a:rPr lang="en-ID" dirty="0"/>
              <a:t> digital </a:t>
            </a:r>
            <a:r>
              <a:rPr lang="en-ID" dirty="0" err="1"/>
              <a:t>berkontribusi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modern.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C9E581E-D4C4-B147-06AC-70C016E67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84061" y="0"/>
            <a:ext cx="2959129" cy="6871447"/>
            <a:chOff x="3084061" y="0"/>
            <a:chExt cx="2959129" cy="6871447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37080C4-C2A2-9658-956C-232A40F37606}"/>
                </a:ext>
              </a:extLst>
            </p:cNvPr>
            <p:cNvSpPr/>
            <p:nvPr/>
          </p:nvSpPr>
          <p:spPr>
            <a:xfrm rot="10800000">
              <a:off x="3498189" y="177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F1F89F4-8A9F-D6A1-EE7A-FA57A331D8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061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3547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84468-63BE-5530-A201-040AD408F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115E-A50B-9F3F-E6B5-F3B4B6B0D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2" y="456381"/>
            <a:ext cx="5581370" cy="983225"/>
          </a:xfrm>
        </p:spPr>
        <p:txBody>
          <a:bodyPr>
            <a:normAutofit fontScale="90000"/>
          </a:bodyPr>
          <a:lstStyle/>
          <a:p>
            <a:r>
              <a:rPr lang="en-ID" dirty="0"/>
              <a:t>Ruang </a:t>
            </a:r>
            <a:r>
              <a:rPr lang="en-ID" dirty="0" err="1"/>
              <a:t>lingkup</a:t>
            </a:r>
            <a:r>
              <a:rPr lang="en-ID" dirty="0"/>
              <a:t> </a:t>
            </a:r>
            <a:r>
              <a:rPr lang="en-ID" dirty="0" err="1"/>
              <a:t>kajian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dan Masyarakat (4)</a:t>
            </a:r>
            <a:endParaRPr lang="en-US" dirty="0"/>
          </a:p>
        </p:txBody>
      </p:sp>
      <p:pic>
        <p:nvPicPr>
          <p:cNvPr id="7" name="Picture Placeholder 6" descr="A close up of a circuit board">
            <a:extLst>
              <a:ext uri="{FF2B5EF4-FFF2-40B4-BE49-F238E27FC236}">
                <a16:creationId xmlns:a16="http://schemas.microsoft.com/office/drawing/2014/main" id="{D34FCF22-F593-546D-2C9E-9330873D6C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194" r="1194"/>
          <a:stretch/>
        </p:blipFill>
        <p:spPr>
          <a:xfrm>
            <a:off x="0" y="-2235"/>
            <a:ext cx="5840730" cy="6862275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D87701-EBA8-D256-5461-BCCF862694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9788" y="2341261"/>
            <a:ext cx="4796710" cy="401939"/>
          </a:xfrm>
        </p:spPr>
        <p:txBody>
          <a:bodyPr>
            <a:normAutofit/>
          </a:bodyPr>
          <a:lstStyle/>
          <a:p>
            <a:r>
              <a:rPr lang="en-ID" dirty="0" err="1"/>
              <a:t>Inovasi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dan Masa </a:t>
            </a:r>
            <a:r>
              <a:rPr lang="en-ID" dirty="0" err="1"/>
              <a:t>Depan</a:t>
            </a:r>
            <a:endParaRPr lang="en-ID" b="1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98D3B01-227D-87BB-1D90-A6D566576D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9789" y="2753247"/>
            <a:ext cx="3852296" cy="817345"/>
          </a:xfrm>
        </p:spPr>
        <p:txBody>
          <a:bodyPr/>
          <a:lstStyle/>
          <a:p>
            <a:r>
              <a:rPr lang="en-ID" dirty="0"/>
              <a:t>AI, IoT, dan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peradaban</a:t>
            </a:r>
            <a:r>
              <a:rPr lang="en-ID" dirty="0"/>
              <a:t> masa </a:t>
            </a:r>
            <a:r>
              <a:rPr lang="en-ID" dirty="0" err="1"/>
              <a:t>depan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digital dan </a:t>
            </a:r>
            <a:r>
              <a:rPr lang="en-ID" dirty="0" err="1"/>
              <a:t>canggih</a:t>
            </a:r>
            <a:r>
              <a:rPr lang="en-ID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02093B-259B-BCEF-8B4B-2F9FD5BA22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9788" y="3563285"/>
            <a:ext cx="4796710" cy="401939"/>
          </a:xfrm>
        </p:spPr>
        <p:txBody>
          <a:bodyPr>
            <a:normAutofit/>
          </a:bodyPr>
          <a:lstStyle/>
          <a:p>
            <a:r>
              <a:rPr lang="en-ID" dirty="0" err="1"/>
              <a:t>Lingkungan</a:t>
            </a:r>
            <a:r>
              <a:rPr lang="en-ID" dirty="0"/>
              <a:t> Hidup dan </a:t>
            </a:r>
            <a:r>
              <a:rPr lang="en-ID" dirty="0" err="1"/>
              <a:t>Teknologi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DA06DD6-7353-4A22-FD92-4F9D98A888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99788" y="3982578"/>
            <a:ext cx="3860546" cy="529133"/>
          </a:xfrm>
        </p:spPr>
        <p:txBody>
          <a:bodyPr/>
          <a:lstStyle/>
          <a:p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juga </a:t>
            </a:r>
            <a:r>
              <a:rPr lang="en-ID" dirty="0" err="1"/>
              <a:t>berdampak</a:t>
            </a:r>
            <a:r>
              <a:rPr lang="en-ID" dirty="0"/>
              <a:t> pada </a:t>
            </a:r>
            <a:r>
              <a:rPr lang="en-ID" dirty="0" err="1"/>
              <a:t>lingkungan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efisiensi</a:t>
            </a:r>
            <a:r>
              <a:rPr lang="en-ID" dirty="0"/>
              <a:t> </a:t>
            </a:r>
            <a:r>
              <a:rPr lang="en-ID" dirty="0" err="1"/>
              <a:t>energi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</a:t>
            </a:r>
            <a:r>
              <a:rPr lang="en-ID" dirty="0" err="1"/>
              <a:t>elektronik</a:t>
            </a:r>
            <a:r>
              <a:rPr lang="en-ID" dirty="0"/>
              <a:t> (e-waste).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3C13DC2-B1ED-D059-B7A5-1C36C2D5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9788" y="4925035"/>
            <a:ext cx="4796710" cy="401939"/>
          </a:xfrm>
        </p:spPr>
        <p:txBody>
          <a:bodyPr>
            <a:normAutofit/>
          </a:bodyPr>
          <a:lstStyle/>
          <a:p>
            <a:r>
              <a:rPr lang="en-ID" dirty="0" err="1"/>
              <a:t>Literasi</a:t>
            </a:r>
            <a:r>
              <a:rPr lang="en-ID" dirty="0"/>
              <a:t> dan </a:t>
            </a:r>
            <a:r>
              <a:rPr lang="en-ID" dirty="0" err="1"/>
              <a:t>Kecakapan</a:t>
            </a:r>
            <a:r>
              <a:rPr lang="en-ID" dirty="0"/>
              <a:t> Digital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5B84CD3-6DFE-564E-588F-E8199EC685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99788" y="5335355"/>
            <a:ext cx="3860546" cy="852906"/>
          </a:xfrm>
        </p:spPr>
        <p:txBody>
          <a:bodyPr/>
          <a:lstStyle/>
          <a:p>
            <a:r>
              <a:rPr lang="sv-SE" dirty="0"/>
              <a:t>Kemampuan masyarakat menggunakan teknologi secara cerdas, aman, dan produktif menjadi kunci utama di era digital.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65C0834-D613-B488-6D0B-F2C8B689C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84061" y="0"/>
            <a:ext cx="2959129" cy="6871447"/>
            <a:chOff x="3084061" y="0"/>
            <a:chExt cx="2959129" cy="6871447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2516AFA-44E8-D133-7744-98F2A402FA73}"/>
                </a:ext>
              </a:extLst>
            </p:cNvPr>
            <p:cNvSpPr/>
            <p:nvPr/>
          </p:nvSpPr>
          <p:spPr>
            <a:xfrm rot="10800000">
              <a:off x="3498189" y="177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EA0367C-0E60-663F-DE96-656371D7A2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061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7014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Please send all questions to:mardianto.usn88@gmail.com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8990634-F293-7278-9FB9-E4E79D08FD7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404" r="4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E0F65-2A5D-0969-6A6B-3253C144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98" y="-59131"/>
            <a:ext cx="11373803" cy="1450757"/>
          </a:xfrm>
        </p:spPr>
        <p:txBody>
          <a:bodyPr/>
          <a:lstStyle/>
          <a:p>
            <a:r>
              <a:rPr lang="en-ID" dirty="0"/>
              <a:t>Sejarah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Komputer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676A2-D9C6-85FD-B7F2-5FF4A5F826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18352" y="1376218"/>
            <a:ext cx="2847975" cy="4710546"/>
          </a:xfrm>
        </p:spPr>
        <p:txBody>
          <a:bodyPr/>
          <a:lstStyle/>
          <a:p>
            <a:r>
              <a:rPr lang="en-ID" dirty="0" err="1"/>
              <a:t>Komputer</a:t>
            </a:r>
            <a:r>
              <a:rPr lang="en-ID" dirty="0"/>
              <a:t> </a:t>
            </a:r>
            <a:r>
              <a:rPr lang="en-ID" dirty="0" err="1"/>
              <a:t>Generasi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(1940–1956)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9262EC-FB02-760F-3A45-D33FC6E69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51092" y="1301172"/>
            <a:ext cx="2847975" cy="4720937"/>
          </a:xfrm>
        </p:spPr>
        <p:txBody>
          <a:bodyPr/>
          <a:lstStyle/>
          <a:p>
            <a:r>
              <a:rPr lang="en-ID" dirty="0" err="1"/>
              <a:t>Komputer</a:t>
            </a:r>
            <a:r>
              <a:rPr lang="en-ID" dirty="0"/>
              <a:t> </a:t>
            </a:r>
            <a:r>
              <a:rPr lang="en-ID" dirty="0" err="1"/>
              <a:t>Generasi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(1956–1963)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098E66-EB53-F2D2-EF9B-683A7285C2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95403" y="1209964"/>
            <a:ext cx="2847975" cy="4812145"/>
          </a:xfrm>
        </p:spPr>
        <p:txBody>
          <a:bodyPr/>
          <a:lstStyle/>
          <a:p>
            <a:r>
              <a:rPr lang="en-ID" dirty="0" err="1"/>
              <a:t>Komputer</a:t>
            </a:r>
            <a:r>
              <a:rPr lang="en-ID" dirty="0"/>
              <a:t> </a:t>
            </a:r>
            <a:r>
              <a:rPr lang="en-ID" dirty="0" err="1"/>
              <a:t>Generasi</a:t>
            </a:r>
            <a:r>
              <a:rPr lang="en-ID" dirty="0"/>
              <a:t> </a:t>
            </a:r>
            <a:r>
              <a:rPr lang="en-ID" dirty="0" err="1"/>
              <a:t>Ketiga</a:t>
            </a:r>
            <a:r>
              <a:rPr lang="en-ID" dirty="0"/>
              <a:t> (1964–1971)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E5CE2D0-5A5A-BA6D-B260-5FEC521EA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BACA86E-F323-12BF-4948-3F717C5C755E}"/>
              </a:ext>
            </a:extLst>
          </p:cNvPr>
          <p:cNvSpPr>
            <a:spLocks noGrp="1" noChangeArrowheads="1"/>
          </p:cNvSpPr>
          <p:nvPr>
            <p:ph type="body" sz="quarter" idx="20"/>
          </p:nvPr>
        </p:nvSpPr>
        <p:spPr bwMode="auto">
          <a:xfrm>
            <a:off x="1605817" y="3321278"/>
            <a:ext cx="241167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Menggunakan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tabung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vakum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sebagai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komponen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utama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Ukuran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sangat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besar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panas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Contoh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ENIAC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UNIVAC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Bahasa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pemrograman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bahasa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mesin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(machine language).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1AA79E9-D262-9018-4110-26E266134673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4938557" y="3525503"/>
            <a:ext cx="232122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Menggunakan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transistor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lebih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kecil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efisien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dari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pada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tabung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vakum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Mulai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menggunakan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bahasa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tingkat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tinggi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seperti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COBOL, FORTRAN.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Contoh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IBM 1401.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500560B7-5B32-7605-6B11-07B7A7C47389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 bwMode="auto">
          <a:xfrm>
            <a:off x="8282868" y="3280778"/>
            <a:ext cx="230331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Menggunakan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sirkuit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terpadu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(IC)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Ukuran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lebih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kecil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lagi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Dapat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menjalankan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beberapa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program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sekaligus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(multiprogramming).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Contoh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IBM System/360.</a:t>
            </a:r>
          </a:p>
        </p:txBody>
      </p:sp>
      <p:sp>
        <p:nvSpPr>
          <p:cNvPr id="17" name="Footer Placeholder 13">
            <a:extLst>
              <a:ext uri="{FF2B5EF4-FFF2-40B4-BE49-F238E27FC236}">
                <a16:creationId xmlns:a16="http://schemas.microsoft.com/office/drawing/2014/main" id="{D23857F9-4975-9C27-6F63-A970107D1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3336"/>
            <a:ext cx="6637071" cy="365125"/>
          </a:xfrm>
        </p:spPr>
        <p:txBody>
          <a:bodyPr/>
          <a:lstStyle/>
          <a:p>
            <a:r>
              <a:rPr lang="en-ID" dirty="0"/>
              <a:t>Computers and Society-2025                                                                 </a:t>
            </a:r>
            <a:r>
              <a:rPr lang="en-US" dirty="0" err="1"/>
              <a:t>Mardianto,S.Kom.,M.Cs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5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50302-D80B-214B-AE8E-61273EC14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271B-508F-0B99-1252-660C5888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98" y="-59131"/>
            <a:ext cx="11373803" cy="1450757"/>
          </a:xfrm>
        </p:spPr>
        <p:txBody>
          <a:bodyPr/>
          <a:lstStyle/>
          <a:p>
            <a:r>
              <a:rPr lang="en-ID" dirty="0"/>
              <a:t>Sejarah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200C5-FE3F-322F-D0C5-02DB0A7169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18352" y="1376218"/>
            <a:ext cx="2847975" cy="4710546"/>
          </a:xfrm>
        </p:spPr>
        <p:txBody>
          <a:bodyPr/>
          <a:lstStyle/>
          <a:p>
            <a:r>
              <a:rPr lang="sv-SE" dirty="0"/>
              <a:t>Komputer Generasi Keempat (1971–sekarang)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54F737-63B3-5120-AFF0-EAD99754D9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51092" y="1301172"/>
            <a:ext cx="2847975" cy="4720937"/>
          </a:xfrm>
        </p:spPr>
        <p:txBody>
          <a:bodyPr/>
          <a:lstStyle/>
          <a:p>
            <a:r>
              <a:rPr lang="sv-SE" dirty="0"/>
              <a:t>Komputer Generasi Kelima (sekarang &amp; masa depan)</a:t>
            </a:r>
            <a:endParaRPr lang="en-ID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E45353E-0A2C-9C3D-B30A-E66CBAD94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Footer Placeholder 13">
            <a:extLst>
              <a:ext uri="{FF2B5EF4-FFF2-40B4-BE49-F238E27FC236}">
                <a16:creationId xmlns:a16="http://schemas.microsoft.com/office/drawing/2014/main" id="{88C45319-31E6-D8AB-B5A9-C5FBB342F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3336"/>
            <a:ext cx="6637071" cy="365125"/>
          </a:xfrm>
        </p:spPr>
        <p:txBody>
          <a:bodyPr/>
          <a:lstStyle/>
          <a:p>
            <a:r>
              <a:rPr lang="en-ID" dirty="0"/>
              <a:t>Computers and Society-2025                                                                 </a:t>
            </a:r>
            <a:r>
              <a:rPr lang="en-US" dirty="0" err="1"/>
              <a:t>Mardianto,S.Kom.,M.Cs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00C3EF4-FFF0-31F2-4BA5-794B44C0F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Menggunakan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mikroprosesor (CPU dalam satu chip)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Awal mula munculnya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komputer pribadi (PC)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Contoh: IBM PC, Apple Macintosh.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DA31B94-D9DB-4A01-5811-B26B851C0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Menggunakan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mikroprosesor (CPU dalam satu chip)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Awal mula munculnya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komputer pribadi (PC)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Contoh: IBM PC, Apple Macintosh.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ED83C4A-3596-B8BD-FE16-A39425F0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Menggunakan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mikroprosesor (CPU dalam satu chip)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Awal mula munculnya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komputer pribadi (PC)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Contoh: IBM PC, Apple Macintosh.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3BDA06D-7525-717F-5FF3-03E7CDAF5E06}"/>
              </a:ext>
            </a:extLst>
          </p:cNvPr>
          <p:cNvSpPr>
            <a:spLocks noGrp="1" noChangeArrowheads="1"/>
          </p:cNvSpPr>
          <p:nvPr>
            <p:ph type="body" sz="quarter" idx="20"/>
          </p:nvPr>
        </p:nvSpPr>
        <p:spPr bwMode="auto">
          <a:xfrm>
            <a:off x="1606551" y="3537289"/>
            <a:ext cx="239248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Menggunakan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mikroprosesor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(CPU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dalam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satu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chip)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Awal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mula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munculnya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komputer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pribadi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(PC)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Contoh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IBM PC, Apple Macintosh.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56269022-F9AA-F3B7-9D87-39715A4A6922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4966563" y="3279990"/>
            <a:ext cx="234877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Fokus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pada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kecerdasan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buatan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(Artificial Intelligence)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Komputer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bisa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belajar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sendiri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(machine learning),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mengenali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suara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wajah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dan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berinteraksi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secara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natural.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Contoh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ChatGPT, robot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pintar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smart assistant.</a:t>
            </a:r>
          </a:p>
        </p:txBody>
      </p:sp>
    </p:spTree>
    <p:extLst>
      <p:ext uri="{BB962C8B-B14F-4D97-AF65-F5344CB8AC3E}">
        <p14:creationId xmlns:p14="http://schemas.microsoft.com/office/powerpoint/2010/main" val="321906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D0B11-E9B6-502A-6835-65211C4BE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B9F6372-A9E5-3D8C-9C47-03F45E45E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3336"/>
            <a:ext cx="6637071" cy="365125"/>
          </a:xfrm>
        </p:spPr>
        <p:txBody>
          <a:bodyPr/>
          <a:lstStyle/>
          <a:p>
            <a:r>
              <a:rPr lang="en-ID" dirty="0"/>
              <a:t>Computers and Society-2025                                                                 </a:t>
            </a:r>
            <a:r>
              <a:rPr lang="en-US" dirty="0" err="1"/>
              <a:t>Mardianto,S.Kom.,M.Cs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73BB1C5-DADB-194A-6901-B6424A6AE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7122A6-F981-8A56-B229-DDD1DED84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023" y="320040"/>
            <a:ext cx="7865877" cy="771745"/>
          </a:xfrm>
        </p:spPr>
        <p:txBody>
          <a:bodyPr>
            <a:noAutofit/>
          </a:bodyPr>
          <a:lstStyle/>
          <a:p>
            <a:r>
              <a:rPr lang="nn-NO" dirty="0"/>
              <a:t>Apa Itu Dampak Sosial Komputer?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1878414-012D-5A9B-F4BD-E7ACBB7B9D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8002" y="1411825"/>
            <a:ext cx="6759056" cy="2874758"/>
          </a:xfrm>
        </p:spPr>
        <p:txBody>
          <a:bodyPr>
            <a:noAutofit/>
          </a:bodyPr>
          <a:lstStyle/>
          <a:p>
            <a:r>
              <a:rPr lang="en-ID" sz="2800" dirty="0" err="1"/>
              <a:t>Dampak</a:t>
            </a:r>
            <a:r>
              <a:rPr lang="en-ID" sz="2800" dirty="0"/>
              <a:t> </a:t>
            </a:r>
            <a:r>
              <a:rPr lang="en-ID" sz="2800" dirty="0" err="1"/>
              <a:t>sosial</a:t>
            </a:r>
            <a:r>
              <a:rPr lang="en-ID" sz="2800" dirty="0"/>
              <a:t> </a:t>
            </a:r>
            <a:r>
              <a:rPr lang="en-ID" sz="2800" dirty="0" err="1"/>
              <a:t>komputer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pengaruh</a:t>
            </a:r>
            <a:r>
              <a:rPr lang="en-ID" sz="2800" dirty="0"/>
              <a:t> yang </a:t>
            </a:r>
            <a:r>
              <a:rPr lang="en-ID" sz="2800" dirty="0" err="1"/>
              <a:t>ditimbulkan</a:t>
            </a:r>
            <a:r>
              <a:rPr lang="en-ID" sz="2800" dirty="0"/>
              <a:t> oleh </a:t>
            </a:r>
            <a:r>
              <a:rPr lang="en-ID" sz="2800" dirty="0" err="1"/>
              <a:t>penggunaan</a:t>
            </a:r>
            <a:r>
              <a:rPr lang="en-ID" sz="2800" dirty="0"/>
              <a:t> </a:t>
            </a:r>
            <a:r>
              <a:rPr lang="en-ID" sz="2800" dirty="0" err="1"/>
              <a:t>teknologi</a:t>
            </a:r>
            <a:r>
              <a:rPr lang="en-ID" sz="2800" dirty="0"/>
              <a:t> </a:t>
            </a:r>
            <a:r>
              <a:rPr lang="en-ID" sz="2800" dirty="0" err="1"/>
              <a:t>komputer</a:t>
            </a:r>
            <a:r>
              <a:rPr lang="en-ID" sz="2800" dirty="0"/>
              <a:t> </a:t>
            </a:r>
            <a:r>
              <a:rPr lang="en-ID" sz="2800" dirty="0" err="1"/>
              <a:t>terhadap</a:t>
            </a:r>
            <a:r>
              <a:rPr lang="en-ID" sz="2800" dirty="0"/>
              <a:t> </a:t>
            </a:r>
            <a:r>
              <a:rPr lang="en-ID" sz="2800" dirty="0" err="1"/>
              <a:t>kehidupan</a:t>
            </a:r>
            <a:r>
              <a:rPr lang="en-ID" sz="2800" dirty="0"/>
              <a:t> </a:t>
            </a:r>
            <a:r>
              <a:rPr lang="en-ID" sz="2800" dirty="0" err="1"/>
              <a:t>masyarakat</a:t>
            </a:r>
            <a:r>
              <a:rPr lang="en-ID" sz="2800" dirty="0"/>
              <a:t>, </a:t>
            </a:r>
            <a:r>
              <a:rPr lang="en-ID" sz="2800" dirty="0" err="1"/>
              <a:t>mencakup</a:t>
            </a:r>
            <a:r>
              <a:rPr lang="en-ID" sz="2800" dirty="0"/>
              <a:t> </a:t>
            </a:r>
            <a:r>
              <a:rPr lang="en-ID" sz="2800" dirty="0" err="1"/>
              <a:t>cara</a:t>
            </a:r>
            <a:r>
              <a:rPr lang="en-ID" sz="2800" dirty="0"/>
              <a:t> </a:t>
            </a:r>
            <a:r>
              <a:rPr lang="en-ID" sz="2800" dirty="0" err="1">
                <a:solidFill>
                  <a:srgbClr val="CC6600"/>
                </a:solidFill>
              </a:rPr>
              <a:t>berinteraksi</a:t>
            </a:r>
            <a:r>
              <a:rPr lang="en-ID" sz="2800" dirty="0"/>
              <a:t>, </a:t>
            </a:r>
            <a:r>
              <a:rPr lang="en-ID" sz="2800" dirty="0" err="1">
                <a:solidFill>
                  <a:srgbClr val="CC6600"/>
                </a:solidFill>
              </a:rPr>
              <a:t>belajar</a:t>
            </a:r>
            <a:r>
              <a:rPr lang="en-ID" sz="2800" dirty="0"/>
              <a:t>, </a:t>
            </a:r>
            <a:r>
              <a:rPr lang="en-ID" sz="2800" dirty="0" err="1">
                <a:solidFill>
                  <a:srgbClr val="CC6600"/>
                </a:solidFill>
              </a:rPr>
              <a:t>bekerja</a:t>
            </a:r>
            <a:r>
              <a:rPr lang="en-ID" sz="2800" dirty="0"/>
              <a:t>, dan </a:t>
            </a:r>
            <a:r>
              <a:rPr lang="en-ID" sz="2800" dirty="0" err="1">
                <a:solidFill>
                  <a:srgbClr val="CC6600"/>
                </a:solidFill>
              </a:rPr>
              <a:t>bersosialisasi</a:t>
            </a:r>
            <a:r>
              <a:rPr lang="en-ID" sz="2800" dirty="0"/>
              <a:t>.</a:t>
            </a:r>
            <a:endParaRPr lang="en-US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BBBBDD-B524-7D0B-407D-EF997400A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70364" y="-23539"/>
            <a:ext cx="2562565" cy="6885155"/>
            <a:chOff x="7370364" y="-23539"/>
            <a:chExt cx="2562565" cy="6885155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678EFC35-C5F1-6EFE-19ED-E43C99D02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7829202" y="5156615"/>
              <a:ext cx="878334" cy="1705001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5020D1-7418-1A9E-7670-0F42739B0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370364" y="-23539"/>
              <a:ext cx="2562565" cy="6884359"/>
            </a:xfrm>
            <a:custGeom>
              <a:avLst/>
              <a:gdLst>
                <a:gd name="connsiteX0" fmla="*/ 2535833 w 2562565"/>
                <a:gd name="connsiteY0" fmla="*/ 0 h 6884359"/>
                <a:gd name="connsiteX1" fmla="*/ 2106829 w 2562565"/>
                <a:gd name="connsiteY1" fmla="*/ 1564627 h 6884359"/>
                <a:gd name="connsiteX2" fmla="*/ 1764389 w 2562565"/>
                <a:gd name="connsiteY2" fmla="*/ 2840498 h 6884359"/>
                <a:gd name="connsiteX3" fmla="*/ 1579803 w 2562565"/>
                <a:gd name="connsiteY3" fmla="*/ 2925726 h 6884359"/>
                <a:gd name="connsiteX4" fmla="*/ 1467779 w 2562565"/>
                <a:gd name="connsiteY4" fmla="*/ 2731101 h 6884359"/>
                <a:gd name="connsiteX5" fmla="*/ 1727472 w 2562565"/>
                <a:gd name="connsiteY5" fmla="*/ 1773244 h 6884359"/>
                <a:gd name="connsiteX6" fmla="*/ 1709650 w 2562565"/>
                <a:gd name="connsiteY6" fmla="*/ 1633318 h 6884359"/>
                <a:gd name="connsiteX7" fmla="*/ 1597625 w 2562565"/>
                <a:gd name="connsiteY7" fmla="*/ 1546818 h 6884359"/>
                <a:gd name="connsiteX8" fmla="*/ 1372303 w 2562565"/>
                <a:gd name="connsiteY8" fmla="*/ 1676568 h 6884359"/>
                <a:gd name="connsiteX9" fmla="*/ 977670 w 2562565"/>
                <a:gd name="connsiteY9" fmla="*/ 3131798 h 6884359"/>
                <a:gd name="connsiteX10" fmla="*/ 5092 w 2562565"/>
                <a:gd name="connsiteY10" fmla="*/ 6867823 h 6884359"/>
                <a:gd name="connsiteX11" fmla="*/ 0 w 2562565"/>
                <a:gd name="connsiteY11" fmla="*/ 6884360 h 6884359"/>
                <a:gd name="connsiteX12" fmla="*/ 26733 w 2562565"/>
                <a:gd name="connsiteY12" fmla="*/ 6884360 h 6884359"/>
                <a:gd name="connsiteX13" fmla="*/ 1003131 w 2562565"/>
                <a:gd name="connsiteY13" fmla="*/ 3139431 h 6884359"/>
                <a:gd name="connsiteX14" fmla="*/ 1397763 w 2562565"/>
                <a:gd name="connsiteY14" fmla="*/ 1684200 h 6884359"/>
                <a:gd name="connsiteX15" fmla="*/ 1592533 w 2562565"/>
                <a:gd name="connsiteY15" fmla="*/ 1572259 h 6884359"/>
                <a:gd name="connsiteX16" fmla="*/ 1688009 w 2562565"/>
                <a:gd name="connsiteY16" fmla="*/ 1646039 h 6884359"/>
                <a:gd name="connsiteX17" fmla="*/ 1703285 w 2562565"/>
                <a:gd name="connsiteY17" fmla="*/ 1766884 h 6884359"/>
                <a:gd name="connsiteX18" fmla="*/ 1443591 w 2562565"/>
                <a:gd name="connsiteY18" fmla="*/ 2724741 h 6884359"/>
                <a:gd name="connsiteX19" fmla="*/ 1573438 w 2562565"/>
                <a:gd name="connsiteY19" fmla="*/ 2949894 h 6884359"/>
                <a:gd name="connsiteX20" fmla="*/ 1788577 w 2562565"/>
                <a:gd name="connsiteY20" fmla="*/ 2849402 h 6884359"/>
                <a:gd name="connsiteX21" fmla="*/ 1788577 w 2562565"/>
                <a:gd name="connsiteY21" fmla="*/ 2848130 h 6884359"/>
                <a:gd name="connsiteX22" fmla="*/ 2131016 w 2562565"/>
                <a:gd name="connsiteY22" fmla="*/ 1570987 h 6884359"/>
                <a:gd name="connsiteX23" fmla="*/ 2562566 w 2562565"/>
                <a:gd name="connsiteY23" fmla="*/ 1272 h 6884359"/>
                <a:gd name="connsiteX24" fmla="*/ 2535833 w 2562565"/>
                <a:gd name="connsiteY24" fmla="*/ 0 h 688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62565" h="6884359">
                  <a:moveTo>
                    <a:pt x="2535833" y="0"/>
                  </a:moveTo>
                  <a:lnTo>
                    <a:pt x="2106829" y="1564627"/>
                  </a:lnTo>
                  <a:lnTo>
                    <a:pt x="1764389" y="2840498"/>
                  </a:lnTo>
                  <a:cubicBezTo>
                    <a:pt x="1731291" y="2910461"/>
                    <a:pt x="1653638" y="2946078"/>
                    <a:pt x="1579803" y="2925726"/>
                  </a:cubicBezTo>
                  <a:cubicBezTo>
                    <a:pt x="1495785" y="2902829"/>
                    <a:pt x="1444864" y="2815057"/>
                    <a:pt x="1467779" y="2731101"/>
                  </a:cubicBezTo>
                  <a:lnTo>
                    <a:pt x="1727472" y="1773244"/>
                  </a:lnTo>
                  <a:cubicBezTo>
                    <a:pt x="1740202" y="1726178"/>
                    <a:pt x="1733837" y="1676568"/>
                    <a:pt x="1709650" y="1633318"/>
                  </a:cubicBezTo>
                  <a:cubicBezTo>
                    <a:pt x="1685463" y="1590068"/>
                    <a:pt x="1646000" y="1559539"/>
                    <a:pt x="1597625" y="1546818"/>
                  </a:cubicBezTo>
                  <a:cubicBezTo>
                    <a:pt x="1499604" y="1520105"/>
                    <a:pt x="1397763" y="1578620"/>
                    <a:pt x="1372303" y="1676568"/>
                  </a:cubicBezTo>
                  <a:lnTo>
                    <a:pt x="977670" y="3131798"/>
                  </a:lnTo>
                  <a:lnTo>
                    <a:pt x="5092" y="6867823"/>
                  </a:lnTo>
                  <a:cubicBezTo>
                    <a:pt x="5092" y="6867823"/>
                    <a:pt x="1273" y="6880544"/>
                    <a:pt x="0" y="6884360"/>
                  </a:cubicBezTo>
                  <a:lnTo>
                    <a:pt x="26733" y="6884360"/>
                  </a:lnTo>
                  <a:lnTo>
                    <a:pt x="1003131" y="3139431"/>
                  </a:lnTo>
                  <a:lnTo>
                    <a:pt x="1397763" y="1684200"/>
                  </a:lnTo>
                  <a:cubicBezTo>
                    <a:pt x="1420677" y="1600245"/>
                    <a:pt x="1508515" y="1549363"/>
                    <a:pt x="1592533" y="1572259"/>
                  </a:cubicBezTo>
                  <a:cubicBezTo>
                    <a:pt x="1633270" y="1583708"/>
                    <a:pt x="1667641" y="1609149"/>
                    <a:pt x="1688009" y="1646039"/>
                  </a:cubicBezTo>
                  <a:cubicBezTo>
                    <a:pt x="1709650" y="1682928"/>
                    <a:pt x="1714742" y="1724906"/>
                    <a:pt x="1703285" y="1766884"/>
                  </a:cubicBezTo>
                  <a:lnTo>
                    <a:pt x="1443591" y="2724741"/>
                  </a:lnTo>
                  <a:cubicBezTo>
                    <a:pt x="1416858" y="2822689"/>
                    <a:pt x="1475417" y="2924453"/>
                    <a:pt x="1573438" y="2949894"/>
                  </a:cubicBezTo>
                  <a:cubicBezTo>
                    <a:pt x="1660003" y="2972792"/>
                    <a:pt x="1750386" y="2930814"/>
                    <a:pt x="1788577" y="2849402"/>
                  </a:cubicBezTo>
                  <a:lnTo>
                    <a:pt x="1788577" y="2848130"/>
                  </a:lnTo>
                  <a:lnTo>
                    <a:pt x="2131016" y="1570987"/>
                  </a:lnTo>
                  <a:lnTo>
                    <a:pt x="2562566" y="1272"/>
                  </a:lnTo>
                  <a:cubicBezTo>
                    <a:pt x="2553655" y="0"/>
                    <a:pt x="2544744" y="0"/>
                    <a:pt x="253583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3F3B9C64-39BD-1130-763F-BFF7086A427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7812" r="7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8104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970F9-17DA-839C-44F9-7397A5EF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45" y="6676"/>
            <a:ext cx="10897062" cy="1248069"/>
          </a:xfrm>
        </p:spPr>
        <p:txBody>
          <a:bodyPr>
            <a:normAutofit/>
          </a:bodyPr>
          <a:lstStyle/>
          <a:p>
            <a:pPr algn="l"/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B49AB-9182-5EB7-E03A-3E144B8F0E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498" y="1219199"/>
            <a:ext cx="2847975" cy="4379028"/>
          </a:xfrm>
        </p:spPr>
        <p:txBody>
          <a:bodyPr/>
          <a:lstStyle/>
          <a:p>
            <a:r>
              <a:rPr lang="en-ID" dirty="0" err="1"/>
              <a:t>Meningkatkan</a:t>
            </a:r>
            <a:r>
              <a:rPr lang="en-ID" dirty="0"/>
              <a:t> Akses </a:t>
            </a:r>
            <a:r>
              <a:rPr lang="en-ID" dirty="0" err="1"/>
              <a:t>Informasi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EECEA-D837-E96C-CC5D-8C8B986DA3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2545" y="3993102"/>
            <a:ext cx="2275880" cy="893763"/>
          </a:xfrm>
        </p:spPr>
        <p:txBody>
          <a:bodyPr/>
          <a:lstStyle/>
          <a:p>
            <a:pPr lvl="0"/>
            <a:r>
              <a:rPr lang="en-ID" dirty="0"/>
              <a:t>Masyarakat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dan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online.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D828F9-B330-B117-FF6A-8F0C124447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34312" y="1219199"/>
            <a:ext cx="2847975" cy="4489683"/>
          </a:xfrm>
        </p:spPr>
        <p:txBody>
          <a:bodyPr/>
          <a:lstStyle/>
          <a:p>
            <a:r>
              <a:rPr lang="en-ID" dirty="0" err="1"/>
              <a:t>Mempermudah</a:t>
            </a:r>
            <a:r>
              <a:rPr lang="en-ID" dirty="0"/>
              <a:t> </a:t>
            </a:r>
            <a:r>
              <a:rPr lang="en-ID" dirty="0" err="1"/>
              <a:t>Komunikasi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FA0DAA-37F3-A33A-6A49-3568311D08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20359" y="4245781"/>
            <a:ext cx="2275880" cy="893763"/>
          </a:xfrm>
        </p:spPr>
        <p:txBody>
          <a:bodyPr/>
          <a:lstStyle/>
          <a:p>
            <a:r>
              <a:rPr lang="en-ID" dirty="0" err="1"/>
              <a:t>Komputer</a:t>
            </a:r>
            <a:r>
              <a:rPr lang="en-ID" dirty="0"/>
              <a:t> </a:t>
            </a:r>
            <a:r>
              <a:rPr lang="en-ID" dirty="0" err="1"/>
              <a:t>mendukung</a:t>
            </a:r>
            <a:r>
              <a:rPr lang="en-ID" dirty="0"/>
              <a:t> media </a:t>
            </a:r>
            <a:r>
              <a:rPr lang="en-ID" dirty="0" err="1"/>
              <a:t>sosial</a:t>
            </a:r>
            <a:r>
              <a:rPr lang="en-ID" dirty="0"/>
              <a:t>, email, dan video call </a:t>
            </a:r>
            <a:r>
              <a:rPr lang="en-ID" dirty="0" err="1"/>
              <a:t>lintas</a:t>
            </a:r>
            <a:r>
              <a:rPr lang="en-ID" dirty="0"/>
              <a:t> </a:t>
            </a:r>
            <a:r>
              <a:rPr lang="en-ID" dirty="0" err="1"/>
              <a:t>jarak</a:t>
            </a:r>
            <a:r>
              <a:rPr lang="en-ID" dirty="0"/>
              <a:t> dan </a:t>
            </a:r>
            <a:r>
              <a:rPr lang="en-ID" dirty="0" err="1"/>
              <a:t>waktu</a:t>
            </a:r>
            <a:r>
              <a:rPr lang="en-ID" dirty="0"/>
              <a:t>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6C42F-6E4C-CC8A-0CCC-46E1AAF5C7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72918" y="1204717"/>
            <a:ext cx="2847975" cy="4581720"/>
          </a:xfrm>
        </p:spPr>
        <p:txBody>
          <a:bodyPr/>
          <a:lstStyle/>
          <a:p>
            <a:r>
              <a:rPr lang="en-ID" dirty="0" err="1"/>
              <a:t>Mendukung</a:t>
            </a:r>
            <a:r>
              <a:rPr lang="en-ID" dirty="0"/>
              <a:t> Pendidikan dan E-Learning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EADD7E-590E-81AB-52E8-354DDB041D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38804" y="4274963"/>
            <a:ext cx="2275880" cy="893763"/>
          </a:xfrm>
        </p:spPr>
        <p:txBody>
          <a:bodyPr/>
          <a:lstStyle/>
          <a:p>
            <a:pPr lvl="0"/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jarak</a:t>
            </a:r>
            <a:r>
              <a:rPr lang="en-ID" dirty="0"/>
              <a:t> </a:t>
            </a:r>
            <a:r>
              <a:rPr lang="en-ID" dirty="0" err="1"/>
              <a:t>jauh</a:t>
            </a:r>
            <a:r>
              <a:rPr lang="en-ID" dirty="0"/>
              <a:t>, </a:t>
            </a:r>
            <a:r>
              <a:rPr lang="en-ID" dirty="0" err="1"/>
              <a:t>ujian</a:t>
            </a:r>
            <a:r>
              <a:rPr lang="en-ID" dirty="0"/>
              <a:t> digital, dan platform </a:t>
            </a:r>
            <a:r>
              <a:rPr lang="en-ID" dirty="0" err="1"/>
              <a:t>edukasi</a:t>
            </a:r>
            <a:r>
              <a:rPr lang="en-ID" dirty="0"/>
              <a:t> </a:t>
            </a:r>
            <a:r>
              <a:rPr lang="en-ID" dirty="0" err="1"/>
              <a:t>makin</a:t>
            </a:r>
            <a:r>
              <a:rPr lang="en-ID" dirty="0"/>
              <a:t> </a:t>
            </a:r>
            <a:r>
              <a:rPr lang="en-ID" dirty="0" err="1"/>
              <a:t>berkembang</a:t>
            </a:r>
            <a:r>
              <a:rPr lang="en-ID" dirty="0"/>
              <a:t>.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8C77F5E-3D68-52A5-FB4D-4EBC3E74A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386801"/>
            <a:ext cx="12071927" cy="365125"/>
          </a:xfrm>
        </p:spPr>
        <p:txBody>
          <a:bodyPr/>
          <a:lstStyle/>
          <a:p>
            <a:r>
              <a:rPr lang="en-ID" dirty="0"/>
              <a:t>Computers and Society-2025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dirty="0" err="1"/>
              <a:t>Mardianto,S.Kom.,M.Cs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87CE9B5-34EE-9503-CB16-E8CCFADC0519}"/>
              </a:ext>
            </a:extLst>
          </p:cNvPr>
          <p:cNvSpPr txBox="1">
            <a:spLocks/>
          </p:cNvSpPr>
          <p:nvPr/>
        </p:nvSpPr>
        <p:spPr>
          <a:xfrm>
            <a:off x="8920760" y="1204713"/>
            <a:ext cx="2847975" cy="4581720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vert="horz" lIns="0" tIns="27432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dirty="0" err="1"/>
              <a:t>Membuka</a:t>
            </a:r>
            <a:r>
              <a:rPr lang="en-ID" dirty="0"/>
              <a:t> </a:t>
            </a:r>
            <a:r>
              <a:rPr lang="en-ID" dirty="0" err="1"/>
              <a:t>Peluang</a:t>
            </a:r>
            <a:r>
              <a:rPr lang="en-ID" dirty="0"/>
              <a:t> Ekonomi</a:t>
            </a:r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F5955E3E-44E4-40B6-D234-90819DD220FC}"/>
              </a:ext>
            </a:extLst>
          </p:cNvPr>
          <p:cNvSpPr txBox="1">
            <a:spLocks/>
          </p:cNvSpPr>
          <p:nvPr/>
        </p:nvSpPr>
        <p:spPr>
          <a:xfrm>
            <a:off x="9293277" y="4264253"/>
            <a:ext cx="2275880" cy="8937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dirty="0"/>
              <a:t>Banyak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memanfaatkan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online, </a:t>
            </a:r>
            <a:r>
              <a:rPr lang="en-ID" dirty="0" err="1"/>
              <a:t>bisnis</a:t>
            </a:r>
            <a:r>
              <a:rPr lang="en-ID" dirty="0"/>
              <a:t> digital, </a:t>
            </a:r>
            <a:r>
              <a:rPr lang="en-ID" dirty="0" err="1"/>
              <a:t>dll</a:t>
            </a:r>
            <a:r>
              <a:rPr lang="en-ID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09C1A1-9087-710A-1F60-66CD3E8B4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27" y="2703120"/>
            <a:ext cx="1574822" cy="989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657C25-B124-62CB-3C0E-7D69F67D0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402" y="2620740"/>
            <a:ext cx="1309957" cy="10991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3D42BC-C9DA-96CC-97C5-8164D8705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518" y="2826160"/>
            <a:ext cx="1578349" cy="8937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C47029-5C82-6755-4BBE-045E153EA6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3686" y="2715710"/>
            <a:ext cx="1310042" cy="110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52830-14E9-E703-46C0-830FD67C7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9D4A-8BA7-6432-B25A-8FB5E3AC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45" y="6676"/>
            <a:ext cx="10897062" cy="1248069"/>
          </a:xfrm>
        </p:spPr>
        <p:txBody>
          <a:bodyPr>
            <a:normAutofit/>
          </a:bodyPr>
          <a:lstStyle/>
          <a:p>
            <a:pPr algn="l"/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6A146-3AE5-6797-4D0E-DAD94A527A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498" y="1219199"/>
            <a:ext cx="2847975" cy="4379028"/>
          </a:xfrm>
        </p:spPr>
        <p:txBody>
          <a:bodyPr/>
          <a:lstStyle/>
          <a:p>
            <a:r>
              <a:rPr lang="en-ID" dirty="0" err="1"/>
              <a:t>Penurunan</a:t>
            </a:r>
            <a:r>
              <a:rPr lang="en-ID" dirty="0"/>
              <a:t> </a:t>
            </a:r>
            <a:r>
              <a:rPr lang="en-ID" dirty="0" err="1"/>
              <a:t>Interaksi</a:t>
            </a:r>
            <a:r>
              <a:rPr lang="en-ID" dirty="0"/>
              <a:t> Sosial </a:t>
            </a:r>
            <a:r>
              <a:rPr lang="en-ID" dirty="0" err="1"/>
              <a:t>Langsung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1935F2-B469-2E4C-CC4B-47E26D2843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2545" y="3993102"/>
            <a:ext cx="2275880" cy="893763"/>
          </a:xfrm>
        </p:spPr>
        <p:txBody>
          <a:bodyPr/>
          <a:lstStyle/>
          <a:p>
            <a:pPr lvl="0"/>
            <a:r>
              <a:rPr lang="en-ID" dirty="0"/>
              <a:t>Banyak orang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berinteraksi</a:t>
            </a:r>
            <a:r>
              <a:rPr lang="en-ID" dirty="0"/>
              <a:t> </a:t>
            </a:r>
            <a:r>
              <a:rPr lang="en-ID" dirty="0" err="1"/>
              <a:t>lewat</a:t>
            </a:r>
            <a:r>
              <a:rPr lang="en-ID" dirty="0"/>
              <a:t> </a:t>
            </a:r>
            <a:r>
              <a:rPr lang="en-ID" dirty="0" err="1"/>
              <a:t>layar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bertemu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.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8B1C53-F9E3-6B4C-FDB4-17263985D1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34312" y="1219199"/>
            <a:ext cx="2847975" cy="4489683"/>
          </a:xfrm>
        </p:spPr>
        <p:txBody>
          <a:bodyPr/>
          <a:lstStyle/>
          <a:p>
            <a:r>
              <a:rPr lang="en-ID" dirty="0" err="1"/>
              <a:t>Ketergantungan</a:t>
            </a:r>
            <a:r>
              <a:rPr lang="en-ID" dirty="0"/>
              <a:t> </a:t>
            </a:r>
            <a:r>
              <a:rPr lang="en-ID" dirty="0" err="1"/>
              <a:t>Teknologi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63F339-D02F-FF2A-1A9D-DAB2A30EE7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20359" y="4245781"/>
            <a:ext cx="2275880" cy="893763"/>
          </a:xfrm>
        </p:spPr>
        <p:txBody>
          <a:bodyPr/>
          <a:lstStyle/>
          <a:p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</a:t>
            </a:r>
            <a:r>
              <a:rPr lang="en-ID" dirty="0" err="1"/>
              <a:t>berlebihan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kecanduan</a:t>
            </a:r>
            <a:r>
              <a:rPr lang="en-ID" dirty="0"/>
              <a:t> digital.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AEC40-679C-656E-28AB-25B1D9E0A8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72918" y="1204717"/>
            <a:ext cx="2847975" cy="4581720"/>
          </a:xfrm>
        </p:spPr>
        <p:txBody>
          <a:bodyPr/>
          <a:lstStyle/>
          <a:p>
            <a:r>
              <a:rPr lang="en-ID" dirty="0" err="1"/>
              <a:t>Penyebaran</a:t>
            </a:r>
            <a:r>
              <a:rPr lang="en-ID" dirty="0"/>
              <a:t> Hoaks dan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Palsu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4357BB-E85B-09DB-5B6E-E32E124CF4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38804" y="4274963"/>
            <a:ext cx="2275880" cy="893763"/>
          </a:xfrm>
        </p:spPr>
        <p:txBody>
          <a:bodyPr/>
          <a:lstStyle/>
          <a:p>
            <a:pPr lvl="0"/>
            <a:r>
              <a:rPr lang="en-ID" dirty="0"/>
              <a:t>Internet </a:t>
            </a:r>
            <a:r>
              <a:rPr lang="en-ID" dirty="0" err="1"/>
              <a:t>memudahkan</a:t>
            </a:r>
            <a:r>
              <a:rPr lang="en-ID" dirty="0"/>
              <a:t> </a:t>
            </a:r>
            <a:r>
              <a:rPr lang="en-ID" dirty="0" err="1"/>
              <a:t>penyebaran</a:t>
            </a:r>
            <a:r>
              <a:rPr lang="en-ID" dirty="0"/>
              <a:t> </a:t>
            </a:r>
            <a:r>
              <a:rPr lang="en-ID" dirty="0" err="1"/>
              <a:t>berita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benar</a:t>
            </a:r>
            <a:r>
              <a:rPr lang="en-ID" dirty="0"/>
              <a:t> yang </a:t>
            </a:r>
            <a:r>
              <a:rPr lang="en-ID" dirty="0" err="1"/>
              <a:t>meresahkan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.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F960484-BC22-F5CF-F5F1-C948D3A85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386801"/>
            <a:ext cx="12071927" cy="365125"/>
          </a:xfrm>
        </p:spPr>
        <p:txBody>
          <a:bodyPr/>
          <a:lstStyle/>
          <a:p>
            <a:r>
              <a:rPr lang="en-ID" dirty="0"/>
              <a:t>Computers and Society-2025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dirty="0" err="1"/>
              <a:t>Mardianto,S.Kom.,M.Cs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641590A-E0D2-A2EC-1790-99884F4A165B}"/>
              </a:ext>
            </a:extLst>
          </p:cNvPr>
          <p:cNvSpPr txBox="1">
            <a:spLocks/>
          </p:cNvSpPr>
          <p:nvPr/>
        </p:nvSpPr>
        <p:spPr>
          <a:xfrm>
            <a:off x="8920760" y="1204713"/>
            <a:ext cx="2847975" cy="4581720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vert="horz" lIns="0" tIns="274320" rIns="0" bIns="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dirty="0"/>
              <a:t>Cyberbullying dan </a:t>
            </a:r>
            <a:r>
              <a:rPr lang="en-ID" dirty="0" err="1"/>
              <a:t>Kejahatan</a:t>
            </a:r>
            <a:r>
              <a:rPr lang="en-ID" dirty="0"/>
              <a:t> Siber</a:t>
            </a:r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14E13C7-A661-FD26-5CE8-A61F39D3A67A}"/>
              </a:ext>
            </a:extLst>
          </p:cNvPr>
          <p:cNvSpPr txBox="1">
            <a:spLocks/>
          </p:cNvSpPr>
          <p:nvPr/>
        </p:nvSpPr>
        <p:spPr>
          <a:xfrm>
            <a:off x="9293277" y="4264253"/>
            <a:ext cx="2275880" cy="8937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dirty="0" err="1"/>
              <a:t>Komputer</a:t>
            </a:r>
            <a:r>
              <a:rPr lang="en-ID" dirty="0"/>
              <a:t> </a:t>
            </a:r>
            <a:r>
              <a:rPr lang="en-ID" dirty="0" err="1"/>
              <a:t>membuka</a:t>
            </a:r>
            <a:r>
              <a:rPr lang="en-ID" dirty="0"/>
              <a:t> </a:t>
            </a:r>
            <a:r>
              <a:rPr lang="en-ID" dirty="0" err="1"/>
              <a:t>peluang</a:t>
            </a:r>
            <a:r>
              <a:rPr lang="en-ID" dirty="0"/>
              <a:t> </a:t>
            </a:r>
            <a:r>
              <a:rPr lang="en-ID" dirty="0" err="1"/>
              <a:t>perundungan</a:t>
            </a:r>
            <a:r>
              <a:rPr lang="en-ID" dirty="0"/>
              <a:t> online, </a:t>
            </a:r>
            <a:r>
              <a:rPr lang="en-ID" dirty="0" err="1"/>
              <a:t>peretasan</a:t>
            </a:r>
            <a:r>
              <a:rPr lang="en-ID" dirty="0"/>
              <a:t>, dan </a:t>
            </a:r>
            <a:r>
              <a:rPr lang="en-ID" dirty="0" err="1"/>
              <a:t>penipuan</a:t>
            </a:r>
            <a:r>
              <a:rPr lang="en-ID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B5E4C-D63F-2B57-2DBF-8407B2AF8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74" y="2884589"/>
            <a:ext cx="1498789" cy="794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EE27DF-C2D1-4041-7820-9F933D824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356" y="2723934"/>
            <a:ext cx="1437886" cy="12216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971DB0-1ABE-BBA7-9F17-97CE06D79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834" y="2840005"/>
            <a:ext cx="1621888" cy="10392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6323E9-4136-EA54-6B63-CA0B253C21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6653" y="2723934"/>
            <a:ext cx="1389128" cy="124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6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9A8E501-249E-E651-6BE7-900C67BF25B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7961" r="1796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C67662-AF63-D1EF-24FD-EC6CA0CE7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Kelompok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048B5-3DD8-0BBE-1BE3-6962106FBA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0E5D82-03FC-2EC3-C604-1CF5119604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Persentasi</a:t>
            </a:r>
            <a:r>
              <a:rPr lang="en-US" dirty="0"/>
              <a:t> </a:t>
            </a:r>
            <a:r>
              <a:rPr lang="en-US" dirty="0" err="1"/>
              <a:t>Kelompok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FC0022-FF6C-10B9-65DD-B39BC8622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84FDFB-3129-F808-3653-29D7B7B91D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Poster </a:t>
            </a:r>
            <a:r>
              <a:rPr lang="en-US" dirty="0" err="1"/>
              <a:t>Ilmiah</a:t>
            </a:r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6E7160-FEC0-80CF-6383-EB1F8E508A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B0FF96-AF00-4044-FA4F-A843BCB8E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Daftarkan</a:t>
            </a:r>
            <a:r>
              <a:rPr lang="en-US" dirty="0"/>
              <a:t> Poster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Manjadi</a:t>
            </a:r>
            <a:r>
              <a:rPr lang="en-US" dirty="0"/>
              <a:t> </a:t>
            </a:r>
            <a:r>
              <a:rPr lang="en-US" dirty="0" err="1"/>
              <a:t>HaKi</a:t>
            </a:r>
            <a:endParaRPr lang="en-ID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8CAEAE1-245D-4750-5592-ADD610489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Footer Placeholder 13">
            <a:extLst>
              <a:ext uri="{FF2B5EF4-FFF2-40B4-BE49-F238E27FC236}">
                <a16:creationId xmlns:a16="http://schemas.microsoft.com/office/drawing/2014/main" id="{28B7EDBD-6ED7-C48A-D466-9625924E6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3336"/>
            <a:ext cx="6637071" cy="365125"/>
          </a:xfrm>
        </p:spPr>
        <p:txBody>
          <a:bodyPr/>
          <a:lstStyle/>
          <a:p>
            <a:r>
              <a:rPr lang="en-ID" dirty="0"/>
              <a:t>Computers and Society-2025                                                                 </a:t>
            </a:r>
            <a:r>
              <a:rPr lang="en-US" dirty="0" err="1"/>
              <a:t>Mardianto,S.Kom.,M.Cs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9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C51E62-7F55-3B6A-FF5F-39D8CFE74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55" y="563783"/>
            <a:ext cx="7911214" cy="1017147"/>
          </a:xfrm>
        </p:spPr>
        <p:txBody>
          <a:bodyPr>
            <a:normAutofit fontScale="90000"/>
          </a:bodyPr>
          <a:lstStyle/>
          <a:p>
            <a:r>
              <a:rPr lang="en-ID" dirty="0" err="1"/>
              <a:t>Pengaruh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Pola </a:t>
            </a:r>
            <a:r>
              <a:rPr lang="en-ID" dirty="0" err="1"/>
              <a:t>Interaksi</a:t>
            </a:r>
            <a:r>
              <a:rPr lang="en-ID" dirty="0"/>
              <a:t> Sosial Masyarakat Modern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B1A91E-7D63-4E15-B7EA-0453BC152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70364" y="-23539"/>
            <a:ext cx="2562565" cy="6885155"/>
            <a:chOff x="7370364" y="-23539"/>
            <a:chExt cx="2562565" cy="6885155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F0A32002-CC31-2B6D-7A5D-66EDF27611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7829202" y="5156615"/>
              <a:ext cx="878334" cy="1705001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19D6ED2-972A-D3E9-ADCE-6524C8278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370364" y="-23539"/>
              <a:ext cx="2562565" cy="6884359"/>
            </a:xfrm>
            <a:custGeom>
              <a:avLst/>
              <a:gdLst>
                <a:gd name="connsiteX0" fmla="*/ 2535833 w 2562565"/>
                <a:gd name="connsiteY0" fmla="*/ 0 h 6884359"/>
                <a:gd name="connsiteX1" fmla="*/ 2106829 w 2562565"/>
                <a:gd name="connsiteY1" fmla="*/ 1564627 h 6884359"/>
                <a:gd name="connsiteX2" fmla="*/ 1764389 w 2562565"/>
                <a:gd name="connsiteY2" fmla="*/ 2840498 h 6884359"/>
                <a:gd name="connsiteX3" fmla="*/ 1579803 w 2562565"/>
                <a:gd name="connsiteY3" fmla="*/ 2925726 h 6884359"/>
                <a:gd name="connsiteX4" fmla="*/ 1467779 w 2562565"/>
                <a:gd name="connsiteY4" fmla="*/ 2731101 h 6884359"/>
                <a:gd name="connsiteX5" fmla="*/ 1727472 w 2562565"/>
                <a:gd name="connsiteY5" fmla="*/ 1773244 h 6884359"/>
                <a:gd name="connsiteX6" fmla="*/ 1709650 w 2562565"/>
                <a:gd name="connsiteY6" fmla="*/ 1633318 h 6884359"/>
                <a:gd name="connsiteX7" fmla="*/ 1597625 w 2562565"/>
                <a:gd name="connsiteY7" fmla="*/ 1546818 h 6884359"/>
                <a:gd name="connsiteX8" fmla="*/ 1372303 w 2562565"/>
                <a:gd name="connsiteY8" fmla="*/ 1676568 h 6884359"/>
                <a:gd name="connsiteX9" fmla="*/ 977670 w 2562565"/>
                <a:gd name="connsiteY9" fmla="*/ 3131798 h 6884359"/>
                <a:gd name="connsiteX10" fmla="*/ 5092 w 2562565"/>
                <a:gd name="connsiteY10" fmla="*/ 6867823 h 6884359"/>
                <a:gd name="connsiteX11" fmla="*/ 0 w 2562565"/>
                <a:gd name="connsiteY11" fmla="*/ 6884360 h 6884359"/>
                <a:gd name="connsiteX12" fmla="*/ 26733 w 2562565"/>
                <a:gd name="connsiteY12" fmla="*/ 6884360 h 6884359"/>
                <a:gd name="connsiteX13" fmla="*/ 1003131 w 2562565"/>
                <a:gd name="connsiteY13" fmla="*/ 3139431 h 6884359"/>
                <a:gd name="connsiteX14" fmla="*/ 1397763 w 2562565"/>
                <a:gd name="connsiteY14" fmla="*/ 1684200 h 6884359"/>
                <a:gd name="connsiteX15" fmla="*/ 1592533 w 2562565"/>
                <a:gd name="connsiteY15" fmla="*/ 1572259 h 6884359"/>
                <a:gd name="connsiteX16" fmla="*/ 1688009 w 2562565"/>
                <a:gd name="connsiteY16" fmla="*/ 1646039 h 6884359"/>
                <a:gd name="connsiteX17" fmla="*/ 1703285 w 2562565"/>
                <a:gd name="connsiteY17" fmla="*/ 1766884 h 6884359"/>
                <a:gd name="connsiteX18" fmla="*/ 1443591 w 2562565"/>
                <a:gd name="connsiteY18" fmla="*/ 2724741 h 6884359"/>
                <a:gd name="connsiteX19" fmla="*/ 1573438 w 2562565"/>
                <a:gd name="connsiteY19" fmla="*/ 2949894 h 6884359"/>
                <a:gd name="connsiteX20" fmla="*/ 1788577 w 2562565"/>
                <a:gd name="connsiteY20" fmla="*/ 2849402 h 6884359"/>
                <a:gd name="connsiteX21" fmla="*/ 1788577 w 2562565"/>
                <a:gd name="connsiteY21" fmla="*/ 2848130 h 6884359"/>
                <a:gd name="connsiteX22" fmla="*/ 2131016 w 2562565"/>
                <a:gd name="connsiteY22" fmla="*/ 1570987 h 6884359"/>
                <a:gd name="connsiteX23" fmla="*/ 2562566 w 2562565"/>
                <a:gd name="connsiteY23" fmla="*/ 1272 h 6884359"/>
                <a:gd name="connsiteX24" fmla="*/ 2535833 w 2562565"/>
                <a:gd name="connsiteY24" fmla="*/ 0 h 688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62565" h="6884359">
                  <a:moveTo>
                    <a:pt x="2535833" y="0"/>
                  </a:moveTo>
                  <a:lnTo>
                    <a:pt x="2106829" y="1564627"/>
                  </a:lnTo>
                  <a:lnTo>
                    <a:pt x="1764389" y="2840498"/>
                  </a:lnTo>
                  <a:cubicBezTo>
                    <a:pt x="1731291" y="2910461"/>
                    <a:pt x="1653638" y="2946078"/>
                    <a:pt x="1579803" y="2925726"/>
                  </a:cubicBezTo>
                  <a:cubicBezTo>
                    <a:pt x="1495785" y="2902829"/>
                    <a:pt x="1444864" y="2815057"/>
                    <a:pt x="1467779" y="2731101"/>
                  </a:cubicBezTo>
                  <a:lnTo>
                    <a:pt x="1727472" y="1773244"/>
                  </a:lnTo>
                  <a:cubicBezTo>
                    <a:pt x="1740202" y="1726178"/>
                    <a:pt x="1733837" y="1676568"/>
                    <a:pt x="1709650" y="1633318"/>
                  </a:cubicBezTo>
                  <a:cubicBezTo>
                    <a:pt x="1685463" y="1590068"/>
                    <a:pt x="1646000" y="1559539"/>
                    <a:pt x="1597625" y="1546818"/>
                  </a:cubicBezTo>
                  <a:cubicBezTo>
                    <a:pt x="1499604" y="1520105"/>
                    <a:pt x="1397763" y="1578620"/>
                    <a:pt x="1372303" y="1676568"/>
                  </a:cubicBezTo>
                  <a:lnTo>
                    <a:pt x="977670" y="3131798"/>
                  </a:lnTo>
                  <a:lnTo>
                    <a:pt x="5092" y="6867823"/>
                  </a:lnTo>
                  <a:cubicBezTo>
                    <a:pt x="5092" y="6867823"/>
                    <a:pt x="1273" y="6880544"/>
                    <a:pt x="0" y="6884360"/>
                  </a:cubicBezTo>
                  <a:lnTo>
                    <a:pt x="26733" y="6884360"/>
                  </a:lnTo>
                  <a:lnTo>
                    <a:pt x="1003131" y="3139431"/>
                  </a:lnTo>
                  <a:lnTo>
                    <a:pt x="1397763" y="1684200"/>
                  </a:lnTo>
                  <a:cubicBezTo>
                    <a:pt x="1420677" y="1600245"/>
                    <a:pt x="1508515" y="1549363"/>
                    <a:pt x="1592533" y="1572259"/>
                  </a:cubicBezTo>
                  <a:cubicBezTo>
                    <a:pt x="1633270" y="1583708"/>
                    <a:pt x="1667641" y="1609149"/>
                    <a:pt x="1688009" y="1646039"/>
                  </a:cubicBezTo>
                  <a:cubicBezTo>
                    <a:pt x="1709650" y="1682928"/>
                    <a:pt x="1714742" y="1724906"/>
                    <a:pt x="1703285" y="1766884"/>
                  </a:cubicBezTo>
                  <a:lnTo>
                    <a:pt x="1443591" y="2724741"/>
                  </a:lnTo>
                  <a:cubicBezTo>
                    <a:pt x="1416858" y="2822689"/>
                    <a:pt x="1475417" y="2924453"/>
                    <a:pt x="1573438" y="2949894"/>
                  </a:cubicBezTo>
                  <a:cubicBezTo>
                    <a:pt x="1660003" y="2972792"/>
                    <a:pt x="1750386" y="2930814"/>
                    <a:pt x="1788577" y="2849402"/>
                  </a:cubicBezTo>
                  <a:lnTo>
                    <a:pt x="1788577" y="2848130"/>
                  </a:lnTo>
                  <a:lnTo>
                    <a:pt x="2131016" y="1570987"/>
                  </a:lnTo>
                  <a:lnTo>
                    <a:pt x="2562566" y="1272"/>
                  </a:lnTo>
                  <a:cubicBezTo>
                    <a:pt x="2553655" y="0"/>
                    <a:pt x="2544744" y="0"/>
                    <a:pt x="253583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F3C9B45-03E6-965D-2AB8-06E43825058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3973" b="3973"/>
          <a:stretch>
            <a:fillRect/>
          </a:stretch>
        </p:blipFill>
        <p:spPr/>
      </p:pic>
      <p:sp>
        <p:nvSpPr>
          <p:cNvPr id="23" name="Footer Placeholder 13">
            <a:extLst>
              <a:ext uri="{FF2B5EF4-FFF2-40B4-BE49-F238E27FC236}">
                <a16:creationId xmlns:a16="http://schemas.microsoft.com/office/drawing/2014/main" id="{A16F4AA5-0FD5-E000-0FE8-9E27E37E2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3336"/>
            <a:ext cx="6637071" cy="365125"/>
          </a:xfrm>
        </p:spPr>
        <p:txBody>
          <a:bodyPr/>
          <a:lstStyle/>
          <a:p>
            <a:r>
              <a:rPr lang="en-ID" dirty="0"/>
              <a:t>Computers and Society-2025                                                                 </a:t>
            </a:r>
            <a:r>
              <a:rPr lang="en-US" dirty="0" err="1"/>
              <a:t>Mardianto,S.Kom.,M.Cs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B53ECE-173A-4B4A-2669-F942CCEB6155}"/>
              </a:ext>
            </a:extLst>
          </p:cNvPr>
          <p:cNvSpPr txBox="1"/>
          <p:nvPr/>
        </p:nvSpPr>
        <p:spPr>
          <a:xfrm>
            <a:off x="297202" y="1484801"/>
            <a:ext cx="66370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200" b="1" dirty="0"/>
              <a:t>Latar </a:t>
            </a:r>
            <a:r>
              <a:rPr lang="en-ID" sz="1200" b="1" dirty="0" err="1"/>
              <a:t>Belakang</a:t>
            </a:r>
            <a:r>
              <a:rPr lang="en-ID" sz="1200" b="1" dirty="0"/>
              <a:t> </a:t>
            </a:r>
            <a:r>
              <a:rPr lang="en-ID" sz="1200" b="1" dirty="0" err="1"/>
              <a:t>Penelitian</a:t>
            </a:r>
            <a:endParaRPr lang="en-ID" sz="1200" b="1" dirty="0"/>
          </a:p>
          <a:p>
            <a:pPr algn="just"/>
            <a:endParaRPr lang="en-ID" sz="1200" dirty="0"/>
          </a:p>
          <a:p>
            <a:pPr algn="just"/>
            <a:r>
              <a:rPr lang="en-ID" sz="1200" dirty="0" err="1"/>
              <a:t>Perkembangan</a:t>
            </a:r>
            <a:r>
              <a:rPr lang="en-ID" sz="1200" dirty="0"/>
              <a:t> </a:t>
            </a:r>
            <a:r>
              <a:rPr lang="en-ID" sz="1200" dirty="0" err="1"/>
              <a:t>teknologi</a:t>
            </a:r>
            <a:r>
              <a:rPr lang="en-ID" sz="1200" dirty="0"/>
              <a:t> </a:t>
            </a:r>
            <a:r>
              <a:rPr lang="en-ID" sz="1200" dirty="0" err="1"/>
              <a:t>komputer</a:t>
            </a:r>
            <a:r>
              <a:rPr lang="en-ID" sz="1200" dirty="0"/>
              <a:t> </a:t>
            </a:r>
            <a:r>
              <a:rPr lang="en-ID" sz="1200" dirty="0" err="1"/>
              <a:t>telah</a:t>
            </a:r>
            <a:r>
              <a:rPr lang="en-ID" sz="1200" dirty="0"/>
              <a:t> </a:t>
            </a:r>
            <a:r>
              <a:rPr lang="en-ID" sz="1200" dirty="0" err="1"/>
              <a:t>membawa</a:t>
            </a:r>
            <a:r>
              <a:rPr lang="en-ID" sz="1200" dirty="0"/>
              <a:t> </a:t>
            </a:r>
            <a:r>
              <a:rPr lang="en-ID" sz="1200" dirty="0" err="1"/>
              <a:t>perubahan</a:t>
            </a:r>
            <a:r>
              <a:rPr lang="en-ID" sz="1200" dirty="0"/>
              <a:t> </a:t>
            </a:r>
            <a:r>
              <a:rPr lang="en-ID" sz="1200" dirty="0" err="1"/>
              <a:t>besar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berbagai</a:t>
            </a:r>
            <a:r>
              <a:rPr lang="en-ID" sz="1200" dirty="0"/>
              <a:t> </a:t>
            </a:r>
            <a:r>
              <a:rPr lang="en-ID" sz="1200" dirty="0" err="1"/>
              <a:t>aspek</a:t>
            </a:r>
            <a:r>
              <a:rPr lang="en-ID" sz="1200" dirty="0"/>
              <a:t> </a:t>
            </a:r>
            <a:r>
              <a:rPr lang="en-ID" sz="1200" dirty="0" err="1"/>
              <a:t>kehidupan</a:t>
            </a:r>
            <a:r>
              <a:rPr lang="en-ID" sz="1200" dirty="0"/>
              <a:t> </a:t>
            </a:r>
            <a:r>
              <a:rPr lang="en-ID" sz="1200" dirty="0" err="1"/>
              <a:t>manusia</a:t>
            </a:r>
            <a:r>
              <a:rPr lang="en-ID" sz="1200" dirty="0"/>
              <a:t>. </a:t>
            </a:r>
            <a:r>
              <a:rPr lang="en-ID" sz="1200" dirty="0" err="1"/>
              <a:t>Komputer</a:t>
            </a:r>
            <a:r>
              <a:rPr lang="en-ID" sz="1200" dirty="0"/>
              <a:t>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hanya</a:t>
            </a:r>
            <a:r>
              <a:rPr lang="en-ID" sz="1200" dirty="0"/>
              <a:t> </a:t>
            </a:r>
            <a:r>
              <a:rPr lang="en-ID" sz="1200" dirty="0" err="1"/>
              <a:t>digunakan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bidang</a:t>
            </a:r>
            <a:r>
              <a:rPr lang="en-ID" sz="1200" dirty="0"/>
              <a:t> </a:t>
            </a:r>
            <a:r>
              <a:rPr lang="en-ID" sz="1200" dirty="0" err="1"/>
              <a:t>pendidikan</a:t>
            </a:r>
            <a:r>
              <a:rPr lang="en-ID" sz="1200" dirty="0"/>
              <a:t> dan </a:t>
            </a:r>
            <a:r>
              <a:rPr lang="en-ID" sz="1200" dirty="0" err="1"/>
              <a:t>pekerjaan</a:t>
            </a:r>
            <a:r>
              <a:rPr lang="en-ID" sz="1200" dirty="0"/>
              <a:t>, </a:t>
            </a:r>
            <a:r>
              <a:rPr lang="en-ID" sz="1200" dirty="0" err="1"/>
              <a:t>tetapi</a:t>
            </a:r>
            <a:r>
              <a:rPr lang="en-ID" sz="1200" dirty="0"/>
              <a:t> juga </a:t>
            </a:r>
            <a:r>
              <a:rPr lang="en-ID" sz="1200" dirty="0" err="1"/>
              <a:t>telah</a:t>
            </a:r>
            <a:r>
              <a:rPr lang="en-ID" sz="1200" dirty="0"/>
              <a:t> </a:t>
            </a:r>
            <a:r>
              <a:rPr lang="en-ID" sz="1200" dirty="0" err="1"/>
              <a:t>menjadi</a:t>
            </a:r>
            <a:r>
              <a:rPr lang="en-ID" sz="1200" dirty="0"/>
              <a:t> </a:t>
            </a:r>
            <a:r>
              <a:rPr lang="en-ID" sz="1200" dirty="0" err="1"/>
              <a:t>bagian</a:t>
            </a:r>
            <a:r>
              <a:rPr lang="en-ID" sz="1200" dirty="0"/>
              <a:t> </a:t>
            </a:r>
            <a:r>
              <a:rPr lang="en-ID" sz="1200" dirty="0" err="1"/>
              <a:t>penting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aktivitas</a:t>
            </a:r>
            <a:r>
              <a:rPr lang="en-ID" sz="1200" dirty="0"/>
              <a:t> </a:t>
            </a:r>
            <a:r>
              <a:rPr lang="en-ID" sz="1200" dirty="0" err="1"/>
              <a:t>sehari-hari</a:t>
            </a:r>
            <a:r>
              <a:rPr lang="en-ID" sz="1200" dirty="0"/>
              <a:t>, </a:t>
            </a:r>
            <a:r>
              <a:rPr lang="en-ID" sz="1200" dirty="0" err="1"/>
              <a:t>seperti</a:t>
            </a:r>
            <a:r>
              <a:rPr lang="en-ID" sz="1200" dirty="0"/>
              <a:t> </a:t>
            </a:r>
            <a:r>
              <a:rPr lang="en-ID" sz="1200" dirty="0" err="1"/>
              <a:t>hiburan</a:t>
            </a:r>
            <a:r>
              <a:rPr lang="en-ID" sz="1200" dirty="0"/>
              <a:t>, </a:t>
            </a:r>
            <a:r>
              <a:rPr lang="en-ID" sz="1200" dirty="0" err="1"/>
              <a:t>komunikasi</a:t>
            </a:r>
            <a:r>
              <a:rPr lang="en-ID" sz="1200" dirty="0"/>
              <a:t>, dan </a:t>
            </a:r>
            <a:r>
              <a:rPr lang="en-ID" sz="1200" dirty="0" err="1"/>
              <a:t>akses</a:t>
            </a:r>
            <a:r>
              <a:rPr lang="en-ID" sz="1200" dirty="0"/>
              <a:t> </a:t>
            </a:r>
            <a:r>
              <a:rPr lang="en-ID" sz="1200" dirty="0" err="1"/>
              <a:t>informasi</a:t>
            </a:r>
            <a:r>
              <a:rPr lang="en-ID" sz="1200" dirty="0"/>
              <a:t>. Dalam </a:t>
            </a:r>
            <a:r>
              <a:rPr lang="en-ID" sz="1200" dirty="0" err="1"/>
              <a:t>masyarakat</a:t>
            </a:r>
            <a:r>
              <a:rPr lang="en-ID" sz="1200" dirty="0"/>
              <a:t> modern, </a:t>
            </a:r>
            <a:r>
              <a:rPr lang="en-ID" sz="1200" dirty="0" err="1"/>
              <a:t>penggunaan</a:t>
            </a:r>
            <a:r>
              <a:rPr lang="en-ID" sz="1200" dirty="0"/>
              <a:t> </a:t>
            </a:r>
            <a:r>
              <a:rPr lang="en-ID" sz="1200" dirty="0" err="1"/>
              <a:t>komputer</a:t>
            </a:r>
            <a:r>
              <a:rPr lang="en-ID" sz="1200" dirty="0"/>
              <a:t> </a:t>
            </a:r>
            <a:r>
              <a:rPr lang="en-ID" sz="1200" dirty="0" err="1"/>
              <a:t>telah</a:t>
            </a:r>
            <a:r>
              <a:rPr lang="en-ID" sz="1200" dirty="0"/>
              <a:t> </a:t>
            </a:r>
            <a:r>
              <a:rPr lang="en-ID" sz="1200" dirty="0" err="1"/>
              <a:t>meningkat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signifikan</a:t>
            </a:r>
            <a:r>
              <a:rPr lang="en-ID" sz="1200" dirty="0"/>
              <a:t>, </a:t>
            </a:r>
            <a:r>
              <a:rPr lang="en-ID" sz="1200" dirty="0" err="1"/>
              <a:t>seiring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kemudahan</a:t>
            </a:r>
            <a:r>
              <a:rPr lang="en-ID" sz="1200" dirty="0"/>
              <a:t> </a:t>
            </a:r>
            <a:r>
              <a:rPr lang="en-ID" sz="1200" dirty="0" err="1"/>
              <a:t>akses</a:t>
            </a:r>
            <a:r>
              <a:rPr lang="en-ID" sz="1200" dirty="0"/>
              <a:t> internet dan </a:t>
            </a:r>
            <a:r>
              <a:rPr lang="en-ID" sz="1200" dirty="0" err="1"/>
              <a:t>perangkat</a:t>
            </a:r>
            <a:r>
              <a:rPr lang="en-ID" sz="1200" dirty="0"/>
              <a:t> digital </a:t>
            </a:r>
            <a:r>
              <a:rPr lang="en-ID" sz="1200" dirty="0" err="1"/>
              <a:t>lainnya</a:t>
            </a:r>
            <a:r>
              <a:rPr lang="en-ID" sz="1200" dirty="0"/>
              <a:t>.</a:t>
            </a:r>
          </a:p>
          <a:p>
            <a:pPr algn="just"/>
            <a:r>
              <a:rPr lang="en-ID" sz="1200" dirty="0"/>
              <a:t>Di </a:t>
            </a:r>
            <a:r>
              <a:rPr lang="en-ID" sz="1200" dirty="0" err="1"/>
              <a:t>sisi</a:t>
            </a:r>
            <a:r>
              <a:rPr lang="en-ID" sz="1200" dirty="0"/>
              <a:t> lain, </a:t>
            </a:r>
            <a:r>
              <a:rPr lang="en-ID" sz="1200" dirty="0" err="1"/>
              <a:t>kemajuan</a:t>
            </a:r>
            <a:r>
              <a:rPr lang="en-ID" sz="1200" dirty="0"/>
              <a:t> </a:t>
            </a:r>
            <a:r>
              <a:rPr lang="en-ID" sz="1200" dirty="0" err="1"/>
              <a:t>ini</a:t>
            </a:r>
            <a:r>
              <a:rPr lang="en-ID" sz="1200" dirty="0"/>
              <a:t> juga </a:t>
            </a:r>
            <a:r>
              <a:rPr lang="en-ID" sz="1200" dirty="0" err="1"/>
              <a:t>menimbulkan</a:t>
            </a:r>
            <a:r>
              <a:rPr lang="en-ID" sz="1200" dirty="0"/>
              <a:t> </a:t>
            </a:r>
            <a:r>
              <a:rPr lang="en-ID" sz="1200" dirty="0" err="1"/>
              <a:t>perubahan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pola</a:t>
            </a:r>
            <a:r>
              <a:rPr lang="en-ID" sz="1200" dirty="0"/>
              <a:t> </a:t>
            </a:r>
            <a:r>
              <a:rPr lang="en-ID" sz="1200" dirty="0" err="1"/>
              <a:t>interaksi</a:t>
            </a:r>
            <a:r>
              <a:rPr lang="en-ID" sz="1200" dirty="0"/>
              <a:t> </a:t>
            </a:r>
            <a:r>
              <a:rPr lang="en-ID" sz="1200" dirty="0" err="1"/>
              <a:t>sosial</a:t>
            </a:r>
            <a:r>
              <a:rPr lang="en-ID" sz="1200" dirty="0"/>
              <a:t>. </a:t>
            </a:r>
            <a:r>
              <a:rPr lang="en-ID" sz="1200" dirty="0" err="1"/>
              <a:t>Interaksi</a:t>
            </a:r>
            <a:r>
              <a:rPr lang="en-ID" sz="1200" dirty="0"/>
              <a:t> yang </a:t>
            </a:r>
            <a:r>
              <a:rPr lang="en-ID" sz="1200" dirty="0" err="1"/>
              <a:t>dulunya</a:t>
            </a:r>
            <a:r>
              <a:rPr lang="en-ID" sz="1200" dirty="0"/>
              <a:t> </a:t>
            </a:r>
            <a:r>
              <a:rPr lang="en-ID" sz="1200" dirty="0" err="1"/>
              <a:t>dilakukan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langsung</a:t>
            </a:r>
            <a:r>
              <a:rPr lang="en-ID" sz="1200" dirty="0"/>
              <a:t> (</a:t>
            </a:r>
            <a:r>
              <a:rPr lang="en-ID" sz="1200" dirty="0" err="1"/>
              <a:t>tatap</a:t>
            </a:r>
            <a:r>
              <a:rPr lang="en-ID" sz="1200" dirty="0"/>
              <a:t> </a:t>
            </a:r>
            <a:r>
              <a:rPr lang="en-ID" sz="1200" dirty="0" err="1"/>
              <a:t>muka</a:t>
            </a:r>
            <a:r>
              <a:rPr lang="en-ID" sz="1200" dirty="0"/>
              <a:t>) </a:t>
            </a:r>
            <a:r>
              <a:rPr lang="en-ID" sz="1200" dirty="0" err="1"/>
              <a:t>kini</a:t>
            </a:r>
            <a:r>
              <a:rPr lang="en-ID" sz="1200" dirty="0"/>
              <a:t> </a:t>
            </a:r>
            <a:r>
              <a:rPr lang="en-ID" sz="1200" dirty="0" err="1"/>
              <a:t>mulai</a:t>
            </a:r>
            <a:r>
              <a:rPr lang="en-ID" sz="1200" dirty="0"/>
              <a:t> </a:t>
            </a:r>
            <a:r>
              <a:rPr lang="en-ID" sz="1200" dirty="0" err="1"/>
              <a:t>bergeser</a:t>
            </a:r>
            <a:r>
              <a:rPr lang="en-ID" sz="1200" dirty="0"/>
              <a:t> </a:t>
            </a:r>
            <a:r>
              <a:rPr lang="en-ID" sz="1200" dirty="0" err="1"/>
              <a:t>ke</a:t>
            </a:r>
            <a:r>
              <a:rPr lang="en-ID" sz="1200" dirty="0"/>
              <a:t> </a:t>
            </a:r>
            <a:r>
              <a:rPr lang="en-ID" sz="1200" dirty="0" err="1"/>
              <a:t>arah</a:t>
            </a:r>
            <a:r>
              <a:rPr lang="en-ID" sz="1200" dirty="0"/>
              <a:t> </a:t>
            </a:r>
            <a:r>
              <a:rPr lang="en-ID" sz="1200" dirty="0" err="1"/>
              <a:t>komunikasi</a:t>
            </a:r>
            <a:r>
              <a:rPr lang="en-ID" sz="1200" dirty="0"/>
              <a:t> virtual </a:t>
            </a:r>
            <a:r>
              <a:rPr lang="en-ID" sz="1200" dirty="0" err="1"/>
              <a:t>melalui</a:t>
            </a:r>
            <a:r>
              <a:rPr lang="en-ID" sz="1200" dirty="0"/>
              <a:t> media </a:t>
            </a:r>
            <a:r>
              <a:rPr lang="en-ID" sz="1200" dirty="0" err="1"/>
              <a:t>sosial</a:t>
            </a:r>
            <a:r>
              <a:rPr lang="en-ID" sz="1200" dirty="0"/>
              <a:t>, email,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aplikasi</a:t>
            </a:r>
            <a:r>
              <a:rPr lang="en-ID" sz="1200" dirty="0"/>
              <a:t> </a:t>
            </a:r>
            <a:r>
              <a:rPr lang="en-ID" sz="1200" dirty="0" err="1"/>
              <a:t>pesan</a:t>
            </a:r>
            <a:r>
              <a:rPr lang="en-ID" sz="1200" dirty="0"/>
              <a:t> </a:t>
            </a:r>
            <a:r>
              <a:rPr lang="en-ID" sz="1200" dirty="0" err="1"/>
              <a:t>instan</a:t>
            </a:r>
            <a:r>
              <a:rPr lang="en-ID" sz="1200" dirty="0"/>
              <a:t>. </a:t>
            </a:r>
            <a:r>
              <a:rPr lang="en-ID" sz="1200" dirty="0" err="1"/>
              <a:t>Perubahan</a:t>
            </a:r>
            <a:r>
              <a:rPr lang="en-ID" sz="1200" dirty="0"/>
              <a:t> </a:t>
            </a:r>
            <a:r>
              <a:rPr lang="en-ID" sz="1200" dirty="0" err="1"/>
              <a:t>ini</a:t>
            </a:r>
            <a:r>
              <a:rPr lang="en-ID" sz="1200" dirty="0"/>
              <a:t> </a:t>
            </a:r>
            <a:r>
              <a:rPr lang="en-ID" sz="1200" dirty="0" err="1"/>
              <a:t>menimbulkan</a:t>
            </a:r>
            <a:r>
              <a:rPr lang="en-ID" sz="1200" dirty="0"/>
              <a:t> </a:t>
            </a:r>
            <a:r>
              <a:rPr lang="en-ID" sz="1200" dirty="0" err="1"/>
              <a:t>pertanyaan</a:t>
            </a:r>
            <a:r>
              <a:rPr lang="en-ID" sz="1200" dirty="0"/>
              <a:t> </a:t>
            </a:r>
            <a:r>
              <a:rPr lang="en-ID" sz="1200" dirty="0" err="1"/>
              <a:t>penting</a:t>
            </a:r>
            <a:r>
              <a:rPr lang="en-ID" sz="1200" dirty="0"/>
              <a:t>: </a:t>
            </a:r>
            <a:r>
              <a:rPr lang="en-ID" sz="1200" b="1" dirty="0" err="1"/>
              <a:t>apakah</a:t>
            </a:r>
            <a:r>
              <a:rPr lang="en-ID" sz="1200" b="1" dirty="0"/>
              <a:t> </a:t>
            </a:r>
            <a:r>
              <a:rPr lang="en-ID" sz="1200" b="1" dirty="0" err="1"/>
              <a:t>penggunaan</a:t>
            </a:r>
            <a:r>
              <a:rPr lang="en-ID" sz="1200" b="1" dirty="0"/>
              <a:t> </a:t>
            </a:r>
            <a:r>
              <a:rPr lang="en-ID" sz="1200" b="1" dirty="0" err="1"/>
              <a:t>komputer</a:t>
            </a:r>
            <a:r>
              <a:rPr lang="en-ID" sz="1200" b="1" dirty="0"/>
              <a:t> </a:t>
            </a:r>
            <a:r>
              <a:rPr lang="en-ID" sz="1200" b="1" dirty="0" err="1"/>
              <a:t>memberikan</a:t>
            </a:r>
            <a:r>
              <a:rPr lang="en-ID" sz="1200" b="1" dirty="0"/>
              <a:t> </a:t>
            </a:r>
            <a:r>
              <a:rPr lang="en-ID" sz="1200" b="1" dirty="0" err="1"/>
              <a:t>dampak</a:t>
            </a:r>
            <a:r>
              <a:rPr lang="en-ID" sz="1200" b="1" dirty="0"/>
              <a:t> </a:t>
            </a:r>
            <a:r>
              <a:rPr lang="en-ID" sz="1200" b="1" dirty="0" err="1"/>
              <a:t>positif</a:t>
            </a:r>
            <a:r>
              <a:rPr lang="en-ID" sz="1200" b="1" dirty="0"/>
              <a:t> </a:t>
            </a:r>
            <a:r>
              <a:rPr lang="en-ID" sz="1200" b="1" dirty="0" err="1"/>
              <a:t>dalam</a:t>
            </a:r>
            <a:r>
              <a:rPr lang="en-ID" sz="1200" b="1" dirty="0"/>
              <a:t> </a:t>
            </a:r>
            <a:r>
              <a:rPr lang="en-ID" sz="1200" b="1" dirty="0" err="1"/>
              <a:t>memperluas</a:t>
            </a:r>
            <a:r>
              <a:rPr lang="en-ID" sz="1200" b="1" dirty="0"/>
              <a:t> </a:t>
            </a:r>
            <a:r>
              <a:rPr lang="en-ID" sz="1200" b="1" dirty="0" err="1"/>
              <a:t>jaringan</a:t>
            </a:r>
            <a:r>
              <a:rPr lang="en-ID" sz="1200" b="1" dirty="0"/>
              <a:t> </a:t>
            </a:r>
            <a:r>
              <a:rPr lang="en-ID" sz="1200" b="1" dirty="0" err="1"/>
              <a:t>sosial</a:t>
            </a:r>
            <a:r>
              <a:rPr lang="en-ID" sz="1200" b="1" dirty="0"/>
              <a:t>, </a:t>
            </a:r>
            <a:r>
              <a:rPr lang="en-ID" sz="1200" b="1" dirty="0" err="1"/>
              <a:t>atau</a:t>
            </a:r>
            <a:r>
              <a:rPr lang="en-ID" sz="1200" b="1" dirty="0"/>
              <a:t> </a:t>
            </a:r>
            <a:r>
              <a:rPr lang="en-ID" sz="1200" b="1" dirty="0" err="1"/>
              <a:t>justru</a:t>
            </a:r>
            <a:r>
              <a:rPr lang="en-ID" sz="1200" b="1" dirty="0"/>
              <a:t> </a:t>
            </a:r>
            <a:r>
              <a:rPr lang="en-ID" sz="1200" b="1" dirty="0" err="1"/>
              <a:t>mengurangi</a:t>
            </a:r>
            <a:r>
              <a:rPr lang="en-ID" sz="1200" b="1" dirty="0"/>
              <a:t> </a:t>
            </a:r>
            <a:r>
              <a:rPr lang="en-ID" sz="1200" b="1" dirty="0" err="1"/>
              <a:t>kualitas</a:t>
            </a:r>
            <a:r>
              <a:rPr lang="en-ID" sz="1200" b="1" dirty="0"/>
              <a:t> </a:t>
            </a:r>
            <a:r>
              <a:rPr lang="en-ID" sz="1200" b="1" dirty="0" err="1"/>
              <a:t>interaksi</a:t>
            </a:r>
            <a:r>
              <a:rPr lang="en-ID" sz="1200" b="1" dirty="0"/>
              <a:t> </a:t>
            </a:r>
            <a:r>
              <a:rPr lang="en-ID" sz="1200" b="1" dirty="0" err="1"/>
              <a:t>sosial</a:t>
            </a:r>
            <a:r>
              <a:rPr lang="en-ID" sz="1200" b="1" dirty="0"/>
              <a:t> </a:t>
            </a:r>
            <a:r>
              <a:rPr lang="en-ID" sz="1200" b="1" dirty="0" err="1"/>
              <a:t>nyata</a:t>
            </a:r>
            <a:r>
              <a:rPr lang="en-ID" sz="1200" b="1" dirty="0"/>
              <a:t> </a:t>
            </a:r>
            <a:r>
              <a:rPr lang="en-ID" sz="1200" b="1" dirty="0" err="1"/>
              <a:t>antarindividu</a:t>
            </a:r>
            <a:r>
              <a:rPr lang="en-ID" sz="1200" b="1" dirty="0"/>
              <a:t>?</a:t>
            </a:r>
          </a:p>
          <a:p>
            <a:pPr algn="just"/>
            <a:r>
              <a:rPr lang="en-ID" sz="1200" dirty="0" err="1"/>
              <a:t>Beberapa</a:t>
            </a:r>
            <a:r>
              <a:rPr lang="en-ID" sz="1200" dirty="0"/>
              <a:t> </a:t>
            </a:r>
            <a:r>
              <a:rPr lang="en-ID" sz="1200" dirty="0" err="1"/>
              <a:t>studi</a:t>
            </a:r>
            <a:r>
              <a:rPr lang="en-ID" sz="1200" dirty="0"/>
              <a:t> </a:t>
            </a:r>
            <a:r>
              <a:rPr lang="en-ID" sz="1200" dirty="0" err="1"/>
              <a:t>menunjukkan</a:t>
            </a:r>
            <a:r>
              <a:rPr lang="en-ID" sz="1200" dirty="0"/>
              <a:t> </a:t>
            </a:r>
            <a:r>
              <a:rPr lang="en-ID" sz="1200" dirty="0" err="1"/>
              <a:t>bahwa</a:t>
            </a:r>
            <a:r>
              <a:rPr lang="en-ID" sz="1200" dirty="0"/>
              <a:t> </a:t>
            </a:r>
            <a:r>
              <a:rPr lang="en-ID" sz="1200" dirty="0" err="1"/>
              <a:t>penggunaan</a:t>
            </a:r>
            <a:r>
              <a:rPr lang="en-ID" sz="1200" dirty="0"/>
              <a:t> </a:t>
            </a:r>
            <a:r>
              <a:rPr lang="en-ID" sz="1200" dirty="0" err="1"/>
              <a:t>komputer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berlebihan</a:t>
            </a:r>
            <a:r>
              <a:rPr lang="en-ID" sz="1200" dirty="0"/>
              <a:t>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menyebabkan</a:t>
            </a:r>
            <a:r>
              <a:rPr lang="en-ID" sz="1200" dirty="0"/>
              <a:t> </a:t>
            </a:r>
            <a:r>
              <a:rPr lang="en-ID" sz="1200" dirty="0" err="1"/>
              <a:t>isolasi</a:t>
            </a:r>
            <a:r>
              <a:rPr lang="en-ID" sz="1200" dirty="0"/>
              <a:t> </a:t>
            </a:r>
            <a:r>
              <a:rPr lang="en-ID" sz="1200" dirty="0" err="1"/>
              <a:t>sosial</a:t>
            </a:r>
            <a:r>
              <a:rPr lang="en-ID" sz="1200" dirty="0"/>
              <a:t>, </a:t>
            </a:r>
            <a:r>
              <a:rPr lang="en-ID" sz="1200" dirty="0" err="1"/>
              <a:t>kurangnya</a:t>
            </a:r>
            <a:r>
              <a:rPr lang="en-ID" sz="1200" dirty="0"/>
              <a:t> </a:t>
            </a:r>
            <a:r>
              <a:rPr lang="en-ID" sz="1200" dirty="0" err="1"/>
              <a:t>empati</a:t>
            </a:r>
            <a:r>
              <a:rPr lang="en-ID" sz="1200" dirty="0"/>
              <a:t>, dan </a:t>
            </a:r>
            <a:r>
              <a:rPr lang="en-ID" sz="1200" dirty="0" err="1"/>
              <a:t>menurunnya</a:t>
            </a:r>
            <a:r>
              <a:rPr lang="en-ID" sz="1200" dirty="0"/>
              <a:t> </a:t>
            </a:r>
            <a:r>
              <a:rPr lang="en-ID" sz="1200" dirty="0" err="1"/>
              <a:t>keterlibatan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aktivitas</a:t>
            </a:r>
            <a:r>
              <a:rPr lang="en-ID" sz="1200" dirty="0"/>
              <a:t> </a:t>
            </a:r>
            <a:r>
              <a:rPr lang="en-ID" sz="1200" dirty="0" err="1"/>
              <a:t>sosial</a:t>
            </a:r>
            <a:r>
              <a:rPr lang="en-ID" sz="1200" dirty="0"/>
              <a:t> di </a:t>
            </a:r>
            <a:r>
              <a:rPr lang="en-ID" sz="1200" dirty="0" err="1"/>
              <a:t>lingkungan</a:t>
            </a:r>
            <a:r>
              <a:rPr lang="en-ID" sz="1200" dirty="0"/>
              <a:t> </a:t>
            </a:r>
            <a:r>
              <a:rPr lang="en-ID" sz="1200" dirty="0" err="1"/>
              <a:t>sekitar</a:t>
            </a:r>
            <a:r>
              <a:rPr lang="en-ID" sz="1200" dirty="0"/>
              <a:t>. </a:t>
            </a:r>
            <a:r>
              <a:rPr lang="en-ID" sz="1200" dirty="0" err="1"/>
              <a:t>Namun</a:t>
            </a:r>
            <a:r>
              <a:rPr lang="en-ID" sz="1200" dirty="0"/>
              <a:t>, di </a:t>
            </a:r>
            <a:r>
              <a:rPr lang="en-ID" sz="1200" dirty="0" err="1"/>
              <a:t>sisi</a:t>
            </a:r>
            <a:r>
              <a:rPr lang="en-ID" sz="1200" dirty="0"/>
              <a:t> lain, </a:t>
            </a:r>
            <a:r>
              <a:rPr lang="en-ID" sz="1200" dirty="0" err="1"/>
              <a:t>komputer</a:t>
            </a:r>
            <a:r>
              <a:rPr lang="en-ID" sz="1200" dirty="0"/>
              <a:t> juga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digunakan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memperkuat</a:t>
            </a:r>
            <a:r>
              <a:rPr lang="en-ID" sz="1200" dirty="0"/>
              <a:t> </a:t>
            </a:r>
            <a:r>
              <a:rPr lang="en-ID" sz="1200" dirty="0" err="1"/>
              <a:t>koneksi</a:t>
            </a:r>
            <a:r>
              <a:rPr lang="en-ID" sz="1200" dirty="0"/>
              <a:t> </a:t>
            </a:r>
            <a:r>
              <a:rPr lang="en-ID" sz="1200" dirty="0" err="1"/>
              <a:t>sosial</a:t>
            </a:r>
            <a:r>
              <a:rPr lang="en-ID" sz="1200" dirty="0"/>
              <a:t> </a:t>
            </a:r>
            <a:r>
              <a:rPr lang="en-ID" sz="1200" dirty="0" err="1"/>
              <a:t>melalui</a:t>
            </a:r>
            <a:r>
              <a:rPr lang="en-ID" sz="1200" dirty="0"/>
              <a:t> </a:t>
            </a:r>
            <a:r>
              <a:rPr lang="en-ID" sz="1200" dirty="0" err="1"/>
              <a:t>jejaring</a:t>
            </a:r>
            <a:r>
              <a:rPr lang="en-ID" sz="1200" dirty="0"/>
              <a:t> digital.</a:t>
            </a:r>
          </a:p>
          <a:p>
            <a:pPr algn="just"/>
            <a:r>
              <a:rPr lang="en-ID" sz="1200" dirty="0" err="1"/>
              <a:t>Melihat</a:t>
            </a:r>
            <a:r>
              <a:rPr lang="en-ID" sz="1200" dirty="0"/>
              <a:t> dua </a:t>
            </a:r>
            <a:r>
              <a:rPr lang="en-ID" sz="1200" dirty="0" err="1"/>
              <a:t>sisi</a:t>
            </a:r>
            <a:r>
              <a:rPr lang="en-ID" sz="1200" dirty="0"/>
              <a:t> </a:t>
            </a:r>
            <a:r>
              <a:rPr lang="en-ID" sz="1200" dirty="0" err="1"/>
              <a:t>tersebut</a:t>
            </a:r>
            <a:r>
              <a:rPr lang="en-ID" sz="1200" dirty="0"/>
              <a:t>, </a:t>
            </a:r>
            <a:r>
              <a:rPr lang="en-ID" sz="1200" dirty="0" err="1"/>
              <a:t>maka</a:t>
            </a:r>
            <a:r>
              <a:rPr lang="en-ID" sz="1200" dirty="0"/>
              <a:t> </a:t>
            </a:r>
            <a:r>
              <a:rPr lang="en-ID" sz="1200" dirty="0" err="1"/>
              <a:t>penting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melakukan</a:t>
            </a:r>
            <a:r>
              <a:rPr lang="en-ID" sz="1200" dirty="0"/>
              <a:t> </a:t>
            </a:r>
            <a:r>
              <a:rPr lang="en-ID" sz="1200" dirty="0" err="1"/>
              <a:t>penelitian</a:t>
            </a:r>
            <a:r>
              <a:rPr lang="en-ID" sz="1200" dirty="0"/>
              <a:t> </a:t>
            </a:r>
            <a:r>
              <a:rPr lang="en-ID" sz="1200" dirty="0" err="1"/>
              <a:t>mengenai</a:t>
            </a:r>
            <a:r>
              <a:rPr lang="en-ID" sz="1200" dirty="0"/>
              <a:t> </a:t>
            </a:r>
            <a:r>
              <a:rPr lang="en-ID" sz="1200" dirty="0" err="1"/>
              <a:t>sejauh</a:t>
            </a:r>
            <a:r>
              <a:rPr lang="en-ID" sz="1200" dirty="0"/>
              <a:t> mana </a:t>
            </a:r>
            <a:r>
              <a:rPr lang="en-ID" sz="1200" b="1" dirty="0" err="1"/>
              <a:t>penggunaan</a:t>
            </a:r>
            <a:r>
              <a:rPr lang="en-ID" sz="1200" b="1" dirty="0"/>
              <a:t> </a:t>
            </a:r>
            <a:r>
              <a:rPr lang="en-ID" sz="1200" b="1" dirty="0" err="1"/>
              <a:t>komputer</a:t>
            </a:r>
            <a:r>
              <a:rPr lang="en-ID" sz="1200" b="1" dirty="0"/>
              <a:t> </a:t>
            </a:r>
            <a:r>
              <a:rPr lang="en-ID" sz="1200" b="1" dirty="0" err="1"/>
              <a:t>memengaruhi</a:t>
            </a:r>
            <a:r>
              <a:rPr lang="en-ID" sz="1200" b="1" dirty="0"/>
              <a:t> </a:t>
            </a:r>
            <a:r>
              <a:rPr lang="en-ID" sz="1200" b="1" dirty="0" err="1"/>
              <a:t>interaksi</a:t>
            </a:r>
            <a:r>
              <a:rPr lang="en-ID" sz="1200" b="1" dirty="0"/>
              <a:t> </a:t>
            </a:r>
            <a:r>
              <a:rPr lang="en-ID" sz="1200" b="1" dirty="0" err="1"/>
              <a:t>sosial</a:t>
            </a:r>
            <a:r>
              <a:rPr lang="en-ID" sz="1200" b="1" dirty="0"/>
              <a:t> </a:t>
            </a:r>
            <a:r>
              <a:rPr lang="en-ID" sz="1200" b="1" dirty="0" err="1"/>
              <a:t>masyarakat</a:t>
            </a:r>
            <a:r>
              <a:rPr lang="en-ID" sz="1200" dirty="0"/>
              <a:t>, </a:t>
            </a:r>
            <a:r>
              <a:rPr lang="en-ID" sz="1200" dirty="0" err="1"/>
              <a:t>khususnya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konteks</a:t>
            </a:r>
            <a:r>
              <a:rPr lang="en-ID" sz="1200" dirty="0"/>
              <a:t> </a:t>
            </a:r>
            <a:r>
              <a:rPr lang="en-ID" sz="1200" dirty="0" err="1"/>
              <a:t>kehidupan</a:t>
            </a:r>
            <a:r>
              <a:rPr lang="en-ID" sz="1200" dirty="0"/>
              <a:t> </a:t>
            </a:r>
            <a:r>
              <a:rPr lang="en-ID" sz="1200" dirty="0" err="1"/>
              <a:t>sehari-hari</a:t>
            </a:r>
            <a:r>
              <a:rPr lang="en-ID" sz="1200" dirty="0"/>
              <a:t>. </a:t>
            </a:r>
            <a:r>
              <a:rPr lang="en-ID" sz="1200" dirty="0" err="1"/>
              <a:t>Penelitian</a:t>
            </a:r>
            <a:r>
              <a:rPr lang="en-ID" sz="1200" dirty="0"/>
              <a:t> </a:t>
            </a:r>
            <a:r>
              <a:rPr lang="en-ID" sz="1200" dirty="0" err="1"/>
              <a:t>ini</a:t>
            </a:r>
            <a:r>
              <a:rPr lang="en-ID" sz="1200" dirty="0"/>
              <a:t> </a:t>
            </a:r>
            <a:r>
              <a:rPr lang="en-ID" sz="1200" dirty="0" err="1"/>
              <a:t>diharapkan</a:t>
            </a:r>
            <a:r>
              <a:rPr lang="en-ID" sz="1200" dirty="0"/>
              <a:t>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memberikan</a:t>
            </a:r>
            <a:r>
              <a:rPr lang="en-ID" sz="1200" dirty="0"/>
              <a:t> </a:t>
            </a:r>
            <a:r>
              <a:rPr lang="en-ID" sz="1200" dirty="0" err="1"/>
              <a:t>gambaran</a:t>
            </a:r>
            <a:r>
              <a:rPr lang="en-ID" sz="1200" dirty="0"/>
              <a:t> yang </a:t>
            </a:r>
            <a:r>
              <a:rPr lang="en-ID" sz="1200" dirty="0" err="1"/>
              <a:t>objektif</a:t>
            </a:r>
            <a:r>
              <a:rPr lang="en-ID" sz="1200" dirty="0"/>
              <a:t> </a:t>
            </a:r>
            <a:r>
              <a:rPr lang="en-ID" sz="1200" dirty="0" err="1"/>
              <a:t>mengenai</a:t>
            </a:r>
            <a:r>
              <a:rPr lang="en-ID" sz="1200" dirty="0"/>
              <a:t> </a:t>
            </a:r>
            <a:r>
              <a:rPr lang="en-ID" sz="1200" dirty="0" err="1"/>
              <a:t>dampak</a:t>
            </a:r>
            <a:r>
              <a:rPr lang="en-ID" sz="1200" dirty="0"/>
              <a:t> </a:t>
            </a:r>
            <a:r>
              <a:rPr lang="en-ID" sz="1200" dirty="0" err="1"/>
              <a:t>sosial</a:t>
            </a:r>
            <a:r>
              <a:rPr lang="en-ID" sz="1200" dirty="0"/>
              <a:t>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teknologi</a:t>
            </a:r>
            <a:r>
              <a:rPr lang="en-ID" sz="1200" dirty="0"/>
              <a:t> </a:t>
            </a:r>
            <a:r>
              <a:rPr lang="en-ID" sz="1200" dirty="0" err="1"/>
              <a:t>komputer</a:t>
            </a:r>
            <a:r>
              <a:rPr lang="en-ID" sz="1200" dirty="0"/>
              <a:t>, </a:t>
            </a:r>
            <a:r>
              <a:rPr lang="en-ID" sz="1200" dirty="0" err="1"/>
              <a:t>serta</a:t>
            </a:r>
            <a:r>
              <a:rPr lang="en-ID" sz="1200" dirty="0"/>
              <a:t> </a:t>
            </a:r>
            <a:r>
              <a:rPr lang="en-ID" sz="1200" dirty="0" err="1"/>
              <a:t>menjadi</a:t>
            </a:r>
            <a:r>
              <a:rPr lang="en-ID" sz="1200" dirty="0"/>
              <a:t> </a:t>
            </a:r>
            <a:r>
              <a:rPr lang="en-ID" sz="1200" dirty="0" err="1"/>
              <a:t>dasar</a:t>
            </a:r>
            <a:r>
              <a:rPr lang="en-ID" sz="1200" dirty="0"/>
              <a:t> </a:t>
            </a:r>
            <a:r>
              <a:rPr lang="en-ID" sz="1200" dirty="0" err="1"/>
              <a:t>pertimbangan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penggunaan</a:t>
            </a:r>
            <a:r>
              <a:rPr lang="en-ID" sz="1200" dirty="0"/>
              <a:t> </a:t>
            </a:r>
            <a:r>
              <a:rPr lang="en-ID" sz="1200" dirty="0" err="1"/>
              <a:t>teknologi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lebih</a:t>
            </a:r>
            <a:r>
              <a:rPr lang="en-ID" sz="1200" dirty="0"/>
              <a:t> </a:t>
            </a:r>
            <a:r>
              <a:rPr lang="en-ID" sz="1200" dirty="0" err="1"/>
              <a:t>bijak</a:t>
            </a:r>
            <a:r>
              <a:rPr lang="en-ID" sz="1200" dirty="0"/>
              <a:t> dan </a:t>
            </a:r>
            <a:r>
              <a:rPr lang="en-ID" sz="1200" dirty="0" err="1"/>
              <a:t>seimbang</a:t>
            </a:r>
            <a:endParaRPr lang="en-ID" sz="1200" dirty="0"/>
          </a:p>
          <a:p>
            <a:pPr algn="just"/>
            <a:endParaRPr lang="en-ID" sz="1200" dirty="0"/>
          </a:p>
        </p:txBody>
      </p:sp>
    </p:spTree>
    <p:extLst>
      <p:ext uri="{BB962C8B-B14F-4D97-AF65-F5344CB8AC3E}">
        <p14:creationId xmlns:p14="http://schemas.microsoft.com/office/powerpoint/2010/main" val="67041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997564FD-A068-4008-83B6-070AA4A47434}" vid="{E6A5A359-31DF-46AC-82A0-260451C80A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E5DFD21-F030-4913-A53B-53AB3DF1C0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CD227D-A683-415D-A610-20912E1CEA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E11EC4-AF13-4A6E-A5E0-5A264B291FD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 slides</Template>
  <TotalTime>215</TotalTime>
  <Words>1263</Words>
  <Application>Microsoft Office PowerPoint</Application>
  <PresentationFormat>Widescreen</PresentationFormat>
  <Paragraphs>149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Book Antiqua</vt:lpstr>
      <vt:lpstr>Calibri</vt:lpstr>
      <vt:lpstr>Century Gothic</vt:lpstr>
      <vt:lpstr>Courier New</vt:lpstr>
      <vt:lpstr>Custom</vt:lpstr>
      <vt:lpstr>Sejarah Perkembangan Komputer dan dampaknnya</vt:lpstr>
      <vt:lpstr>Apa Itu Komputer?</vt:lpstr>
      <vt:lpstr>Sejarah Perkembangan Komputer</vt:lpstr>
      <vt:lpstr>Sejarah Perkembangan Komputer (2)</vt:lpstr>
      <vt:lpstr>Apa Itu Dampak Sosial Komputer?</vt:lpstr>
      <vt:lpstr>Dampak Positif </vt:lpstr>
      <vt:lpstr>Dampak Negatif </vt:lpstr>
      <vt:lpstr>Tugas Kelompok</vt:lpstr>
      <vt:lpstr>Pengaruh Penggunaan Komputer terhadap Pola Interaksi Sosial Masyarakat Modern</vt:lpstr>
      <vt:lpstr>Pengaruh Penggunaan Komputer terhadap Pola Interaksi Sosial Masyarakat Modern (2)</vt:lpstr>
      <vt:lpstr>Memperoleh Hasil </vt:lpstr>
      <vt:lpstr>PowerPoint Presentation</vt:lpstr>
      <vt:lpstr>Perhitungan Statistik Sederhana</vt:lpstr>
      <vt:lpstr>Perhitungan Statistik Sederhana</vt:lpstr>
      <vt:lpstr>Tabel Hasil Analisis Korelasi</vt:lpstr>
      <vt:lpstr>Kesimpulan</vt:lpstr>
      <vt:lpstr>Contoh Poster Ilmiah</vt:lpstr>
      <vt:lpstr>Ruang lingkup kajian komputer dan masyarakat</vt:lpstr>
      <vt:lpstr>Ruang lingkup kajian komputer dan Masyarakat (2)</vt:lpstr>
      <vt:lpstr>Ruang lingkup kajian komputer dan Masyarakat (3)</vt:lpstr>
      <vt:lpstr>Ruang lingkup kajian komputer dan Masyarakat (4)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MARDIANTO</dc:creator>
  <cp:lastModifiedBy>MARDIANTO</cp:lastModifiedBy>
  <cp:revision>16</cp:revision>
  <dcterms:created xsi:type="dcterms:W3CDTF">2025-08-28T03:59:40Z</dcterms:created>
  <dcterms:modified xsi:type="dcterms:W3CDTF">2025-09-03T03:52:01Z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