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97" r:id="rId3"/>
    <p:sldId id="300" r:id="rId4"/>
    <p:sldId id="257" r:id="rId5"/>
    <p:sldId id="258" r:id="rId6"/>
    <p:sldId id="259" r:id="rId7"/>
    <p:sldId id="261" r:id="rId8"/>
    <p:sldId id="262" r:id="rId9"/>
    <p:sldId id="260" r:id="rId10"/>
    <p:sldId id="263" r:id="rId11"/>
    <p:sldId id="279" r:id="rId12"/>
    <p:sldId id="264" r:id="rId13"/>
    <p:sldId id="265" r:id="rId14"/>
    <p:sldId id="280" r:id="rId15"/>
    <p:sldId id="266" r:id="rId16"/>
    <p:sldId id="267" r:id="rId17"/>
    <p:sldId id="271" r:id="rId18"/>
    <p:sldId id="272" r:id="rId19"/>
    <p:sldId id="273" r:id="rId20"/>
    <p:sldId id="275" r:id="rId21"/>
    <p:sldId id="274" r:id="rId22"/>
    <p:sldId id="276" r:id="rId23"/>
    <p:sldId id="277" r:id="rId24"/>
    <p:sldId id="286" r:id="rId25"/>
    <p:sldId id="281" r:id="rId26"/>
    <p:sldId id="295" r:id="rId27"/>
    <p:sldId id="285" r:id="rId28"/>
    <p:sldId id="284" r:id="rId29"/>
    <p:sldId id="296" r:id="rId30"/>
    <p:sldId id="282" r:id="rId31"/>
    <p:sldId id="288" r:id="rId32"/>
    <p:sldId id="289" r:id="rId33"/>
    <p:sldId id="294" r:id="rId34"/>
    <p:sldId id="290" r:id="rId35"/>
    <p:sldId id="291" r:id="rId36"/>
    <p:sldId id="292" r:id="rId37"/>
    <p:sldId id="293" r:id="rId38"/>
    <p:sldId id="298" r:id="rId39"/>
    <p:sldId id="299" r:id="rId40"/>
  </p:sldIdLst>
  <p:sldSz cx="9906000" cy="6858000" type="A4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56" y="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F8AB7-B56F-4822-878B-11A4A5F9978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EE394-E309-47DB-B3B7-9639C2DEBE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E394-E309-47DB-B3B7-9639C2DEBE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7F1FB-6E17-4ACE-8CA3-1B7AAD109835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illiamstallings.com/DCC7e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743199"/>
            <a:ext cx="8420100" cy="857251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Komunikasi</a:t>
            </a:r>
            <a:r>
              <a:rPr lang="en-US" sz="4000" b="1" dirty="0" smtClean="0"/>
              <a:t> Data &amp; </a:t>
            </a:r>
            <a:r>
              <a:rPr lang="en-US" sz="4000" b="1" dirty="0" err="1" smtClean="0"/>
              <a:t>Jaringan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komputer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6934200" cy="13716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Dosen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Pengampu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MARDIANTO,S.Kom.,M.Cs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USN STATU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600200"/>
            <a:ext cx="1066356" cy="94836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74638"/>
            <a:ext cx="9080500" cy="7921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b="1" dirty="0" err="1" smtClean="0"/>
              <a:t>Sinyal</a:t>
            </a:r>
            <a:r>
              <a:rPr lang="en-US" b="1" dirty="0" smtClean="0"/>
              <a:t> Analog</a:t>
            </a:r>
            <a:endParaRPr 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1472" y="1524000"/>
            <a:ext cx="9174328" cy="24384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" y="4114800"/>
            <a:ext cx="9163050" cy="23622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7409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3200" b="1" dirty="0" err="1" smtClean="0"/>
              <a:t>Sinyal</a:t>
            </a:r>
            <a:r>
              <a:rPr lang="en-US" sz="3200" b="1" dirty="0" smtClean="0"/>
              <a:t> Analog </a:t>
            </a:r>
            <a:r>
              <a:rPr lang="en-US" sz="3200" b="1" dirty="0" err="1" smtClean="0"/>
              <a:t>Membawa</a:t>
            </a:r>
            <a:r>
              <a:rPr lang="en-US" sz="3200" b="1" dirty="0" smtClean="0"/>
              <a:t> Data Digital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Analog</a:t>
            </a:r>
            <a:endParaRPr lang="en-US" sz="3200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7851" y="1752601"/>
            <a:ext cx="5726906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906000" cy="559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b="1" dirty="0" err="1" smtClean="0"/>
              <a:t>Transmisi</a:t>
            </a:r>
            <a:r>
              <a:rPr lang="en-US" b="1" dirty="0" smtClean="0"/>
              <a:t> Digital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905000"/>
            <a:ext cx="8915400" cy="42211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dirty="0" err="1" smtClean="0"/>
              <a:t>Sinyal</a:t>
            </a:r>
            <a:r>
              <a:rPr lang="en-US" dirty="0" smtClean="0"/>
              <a:t> Digital (Baseband)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serangkaian</a:t>
            </a:r>
            <a:r>
              <a:rPr lang="en-US" dirty="0" smtClean="0"/>
              <a:t> </a:t>
            </a:r>
            <a:r>
              <a:rPr lang="en-US" dirty="0" err="1" smtClean="0"/>
              <a:t>pulsa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ditransmisikan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medium </a:t>
            </a:r>
            <a:r>
              <a:rPr lang="en-US" dirty="0" err="1" smtClean="0"/>
              <a:t>kawat</a:t>
            </a:r>
            <a:endParaRPr lang="en-US" dirty="0" smtClean="0"/>
          </a:p>
          <a:p>
            <a:pPr algn="just"/>
            <a:r>
              <a:rPr lang="en-US" dirty="0" err="1" smtClean="0"/>
              <a:t>Informasi</a:t>
            </a:r>
            <a:r>
              <a:rPr lang="en-US" dirty="0" smtClean="0"/>
              <a:t> discrete-</a:t>
            </a:r>
            <a:r>
              <a:rPr lang="en-US" dirty="0" err="1" smtClean="0"/>
              <a:t>lavel</a:t>
            </a:r>
            <a:endParaRPr lang="en-US" dirty="0" smtClean="0"/>
          </a:p>
          <a:p>
            <a:pPr algn="just"/>
            <a:r>
              <a:rPr lang="en-US" dirty="0" err="1" smtClean="0"/>
              <a:t>Sinyal</a:t>
            </a:r>
            <a:r>
              <a:rPr lang="en-US" dirty="0" smtClean="0"/>
              <a:t> Digital </a:t>
            </a:r>
            <a:r>
              <a:rPr lang="en-US" dirty="0" err="1" smtClean="0"/>
              <a:t>dapat</a:t>
            </a:r>
            <a:r>
              <a:rPr lang="en-US" dirty="0"/>
              <a:t> </a:t>
            </a:r>
            <a:r>
              <a:rPr lang="en-US" dirty="0" err="1" smtClean="0"/>
              <a:t>dikonversi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analog </a:t>
            </a:r>
          </a:p>
          <a:p>
            <a:pPr algn="just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Memnghubungkan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yang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repeater yang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“0” </a:t>
            </a:r>
            <a:r>
              <a:rPr lang="en-US" dirty="0" err="1" smtClean="0"/>
              <a:t>dan</a:t>
            </a:r>
            <a:r>
              <a:rPr lang="en-US" dirty="0" smtClean="0"/>
              <a:t> “1”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dirty="0" err="1" smtClean="0"/>
              <a:t>Sinyal</a:t>
            </a:r>
            <a:r>
              <a:rPr lang="en-US" dirty="0" smtClean="0"/>
              <a:t> Digital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7850" y="1600200"/>
            <a:ext cx="8750300" cy="24384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50" y="4171950"/>
            <a:ext cx="87503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9060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800" b="1" dirty="0" err="1" smtClean="0"/>
              <a:t>Sinyal</a:t>
            </a:r>
            <a:r>
              <a:rPr lang="en-US" sz="2800" b="1" dirty="0" smtClean="0"/>
              <a:t> Digital </a:t>
            </a:r>
            <a:r>
              <a:rPr lang="en-US" sz="2800" b="1" dirty="0" err="1" smtClean="0"/>
              <a:t>Membawa</a:t>
            </a:r>
            <a:r>
              <a:rPr lang="en-US" sz="2800" b="1" dirty="0"/>
              <a:t> </a:t>
            </a:r>
            <a:r>
              <a:rPr lang="en-US" sz="2800" b="1" dirty="0" smtClean="0"/>
              <a:t>Data Analog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Digita</a:t>
            </a:r>
            <a:r>
              <a:rPr lang="en-US" sz="2800" b="1" dirty="0"/>
              <a:t>l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76401"/>
            <a:ext cx="9906000" cy="53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MEDIA TRANSMISI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3600" b="1" dirty="0" smtClean="0"/>
              <a:t>Media </a:t>
            </a:r>
            <a:r>
              <a:rPr lang="en-US" sz="3600" b="1" dirty="0" err="1" smtClean="0"/>
              <a:t>Transmisi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Terpadu</a:t>
            </a:r>
            <a:r>
              <a:rPr lang="en-US" sz="3600" b="1" dirty="0" smtClean="0"/>
              <a:t> (Guided media)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Media </a:t>
            </a:r>
            <a:r>
              <a:rPr lang="en-US" dirty="0" err="1" smtClean="0"/>
              <a:t>Terpadu</a:t>
            </a:r>
            <a:r>
              <a:rPr lang="en-US" dirty="0" smtClean="0"/>
              <a:t> (Guided media ) : </a:t>
            </a:r>
            <a:r>
              <a:rPr lang="en-US" dirty="0" err="1" smtClean="0"/>
              <a:t>gelombang-gelombang</a:t>
            </a:r>
            <a:r>
              <a:rPr lang="en-US" dirty="0" smtClean="0"/>
              <a:t> </a:t>
            </a:r>
            <a:r>
              <a:rPr lang="en-US" dirty="0" err="1" smtClean="0"/>
              <a:t>dipandu</a:t>
            </a:r>
            <a:r>
              <a:rPr lang="en-US" dirty="0" smtClean="0"/>
              <a:t> </a:t>
            </a:r>
            <a:r>
              <a:rPr lang="en-US" dirty="0" err="1" smtClean="0"/>
              <a:t>melewati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endParaRPr lang="en-US" dirty="0"/>
          </a:p>
          <a:p>
            <a:pPr>
              <a:buNone/>
            </a:pPr>
            <a:r>
              <a:rPr lang="en-US" dirty="0" err="1" smtClean="0"/>
              <a:t>Contohnya</a:t>
            </a:r>
            <a:r>
              <a:rPr lang="en-US" dirty="0" smtClean="0"/>
              <a:t> :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Twisted pair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  </a:t>
            </a:r>
            <a:r>
              <a:rPr lang="en-US" dirty="0" err="1" smtClean="0"/>
              <a:t>Koaksial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Serat</a:t>
            </a:r>
            <a:r>
              <a:rPr lang="en-US" dirty="0" smtClean="0"/>
              <a:t> Optic</a:t>
            </a:r>
          </a:p>
          <a:p>
            <a:pPr>
              <a:buNone/>
            </a:pPr>
            <a:r>
              <a:rPr lang="en-US" dirty="0"/>
              <a:t>	</a:t>
            </a: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Guided Media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Twister Pair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Koaksial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7851" y="2133600"/>
            <a:ext cx="378698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330201" y="3962400"/>
            <a:ext cx="404495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err="1" smtClean="0"/>
              <a:t>Serat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Optik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l="9505"/>
          <a:stretch>
            <a:fillRect/>
          </a:stretch>
        </p:blipFill>
        <p:spPr bwMode="auto">
          <a:xfrm>
            <a:off x="4622800" y="2209800"/>
            <a:ext cx="50355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 l="5797"/>
          <a:stretch>
            <a:fillRect/>
          </a:stretch>
        </p:blipFill>
        <p:spPr bwMode="auto">
          <a:xfrm>
            <a:off x="2806700" y="4648201"/>
            <a:ext cx="59436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" y="4648200"/>
            <a:ext cx="2311400" cy="189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Media </a:t>
            </a:r>
            <a:r>
              <a:rPr lang="en-US" sz="3200" b="1" dirty="0" err="1" smtClean="0"/>
              <a:t>transmisi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Tak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Terpadu</a:t>
            </a:r>
            <a:r>
              <a:rPr lang="en-US" sz="3200" b="1" dirty="0" smtClean="0"/>
              <a:t> (Unguided media)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Unguided Media :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mentransmisikan</a:t>
            </a:r>
            <a:r>
              <a:rPr lang="en-US" dirty="0" smtClean="0"/>
              <a:t> </a:t>
            </a:r>
            <a:r>
              <a:rPr lang="en-US" dirty="0" err="1" smtClean="0"/>
              <a:t>gelombang</a:t>
            </a:r>
            <a:r>
              <a:rPr lang="en-US" dirty="0" smtClean="0"/>
              <a:t> </a:t>
            </a:r>
            <a:r>
              <a:rPr lang="en-US" dirty="0" err="1" smtClean="0"/>
              <a:t>elektromagnetik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memandunya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Contohnya</a:t>
            </a:r>
            <a:endParaRPr lang="en-US" dirty="0" smtClean="0"/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err="1" smtClean="0"/>
              <a:t>Penyebaran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endParaRPr lang="en-US" dirty="0"/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hampa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/>
              <a:t>Komunikasi</a:t>
            </a:r>
            <a:r>
              <a:rPr lang="en-US" b="1" dirty="0" smtClean="0"/>
              <a:t> Unguided Media </a:t>
            </a:r>
            <a:endParaRPr lang="en-US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00201"/>
            <a:ext cx="9906000" cy="478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74638"/>
            <a:ext cx="9163050" cy="8683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dirty="0" err="1" smtClean="0"/>
              <a:t>Kontrak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1905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		= 30 %</a:t>
            </a:r>
          </a:p>
          <a:p>
            <a:r>
              <a:rPr lang="en-US" dirty="0" smtClean="0"/>
              <a:t>UTS		= 30 %</a:t>
            </a:r>
          </a:p>
          <a:p>
            <a:r>
              <a:rPr lang="en-US" dirty="0" smtClean="0"/>
              <a:t>UAS		= 40 %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362199"/>
            <a:ext cx="8420100" cy="99060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SISTEM TRANSMISI</a:t>
            </a:r>
            <a:endParaRPr lang="en-US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Simplex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Simplex : </a:t>
            </a:r>
            <a:r>
              <a:rPr lang="en-US" dirty="0" err="1" smtClean="0"/>
              <a:t>ditransmisikan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. </a:t>
            </a:r>
            <a:r>
              <a:rPr lang="en-US" dirty="0" err="1" smtClean="0"/>
              <a:t>Stasiun</a:t>
            </a:r>
            <a:r>
              <a:rPr lang="en-US" dirty="0" smtClean="0"/>
              <a:t> yang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bertindak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pengirim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yang </a:t>
            </a:r>
            <a:r>
              <a:rPr lang="en-US" dirty="0" err="1" smtClean="0"/>
              <a:t>lainya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penerima</a:t>
            </a:r>
            <a:endParaRPr lang="en-US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 b="61896"/>
          <a:stretch>
            <a:fillRect/>
          </a:stretch>
        </p:blipFill>
        <p:spPr bwMode="auto">
          <a:xfrm>
            <a:off x="1155700" y="3505201"/>
            <a:ext cx="79248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Half-Duplex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Half-Duplex :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stasiun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transmisi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 t="36557" b="30948"/>
          <a:stretch>
            <a:fillRect/>
          </a:stretch>
        </p:blipFill>
        <p:spPr bwMode="auto">
          <a:xfrm>
            <a:off x="1073150" y="3352800"/>
            <a:ext cx="836965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Full-Duplex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Full-Duplex :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stasiun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transmisi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simultan</a:t>
            </a:r>
            <a:r>
              <a:rPr lang="en-US" dirty="0" smtClean="0"/>
              <a:t>,  medium </a:t>
            </a:r>
            <a:r>
              <a:rPr lang="en-US" dirty="0" err="1" smtClean="0"/>
              <a:t>membawah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 t="70600"/>
          <a:stretch>
            <a:fillRect/>
          </a:stretch>
        </p:blipFill>
        <p:spPr bwMode="auto">
          <a:xfrm>
            <a:off x="908049" y="3581400"/>
            <a:ext cx="851061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819400"/>
            <a:ext cx="8420100" cy="106680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Local Area Networks (</a:t>
            </a:r>
            <a:r>
              <a:rPr lang="en-US" dirty="0" smtClean="0"/>
              <a:t>LAN)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Local Area Networks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Lingkup lebih kecil</a:t>
            </a:r>
            <a:endParaRPr lang="en-US" dirty="0" smtClean="0"/>
          </a:p>
          <a:p>
            <a:pPr lvl="1"/>
            <a:r>
              <a:rPr lang="id-ID" dirty="0" smtClean="0"/>
              <a:t>Bangunan atau kampus kecil</a:t>
            </a:r>
            <a:endParaRPr lang="en-US" dirty="0" smtClean="0"/>
          </a:p>
          <a:p>
            <a:r>
              <a:rPr lang="id-ID" dirty="0" smtClean="0"/>
              <a:t>Biasanya dimiliki oleh organisasi yang mempunyai alat yang sama</a:t>
            </a:r>
            <a:endParaRPr lang="en-US" dirty="0" smtClean="0"/>
          </a:p>
          <a:p>
            <a:r>
              <a:rPr lang="en-US" dirty="0" smtClean="0"/>
              <a:t>Data rates </a:t>
            </a:r>
            <a:r>
              <a:rPr lang="id-ID" dirty="0" smtClean="0"/>
              <a:t>jauh lebih tinggi</a:t>
            </a:r>
            <a:endParaRPr lang="en-US" dirty="0" smtClean="0"/>
          </a:p>
          <a:p>
            <a:r>
              <a:rPr lang="id-ID" dirty="0" smtClean="0"/>
              <a:t>Biasanya digunakan sistem broadcast</a:t>
            </a:r>
            <a:endParaRPr lang="en-US" dirty="0" smtClean="0"/>
          </a:p>
          <a:p>
            <a:r>
              <a:rPr lang="id-ID" dirty="0" smtClean="0"/>
              <a:t>Sekarang sistem switched dan ATM mulai dikenalkan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Konfigurasi</a:t>
            </a:r>
            <a:r>
              <a:rPr lang="en-US" dirty="0" smtClean="0"/>
              <a:t> LAN</a:t>
            </a:r>
            <a:endParaRPr lang="en-US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1"/>
            <a:ext cx="8915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438400"/>
            <a:ext cx="8420100" cy="116205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Wide Area Networks (</a:t>
            </a:r>
            <a:r>
              <a:rPr lang="en-US" dirty="0" smtClean="0"/>
              <a:t>WAN)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Wide Area Networks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Area geografis yang besar</a:t>
            </a:r>
            <a:endParaRPr lang="en-US" dirty="0" smtClean="0"/>
          </a:p>
          <a:p>
            <a:r>
              <a:rPr lang="id-ID" dirty="0" smtClean="0"/>
              <a:t>Teknologi alternative</a:t>
            </a:r>
            <a:endParaRPr lang="en-US" dirty="0" smtClean="0"/>
          </a:p>
          <a:p>
            <a:pPr lvl="1"/>
            <a:r>
              <a:rPr lang="en-US" dirty="0" smtClean="0"/>
              <a:t>Circuit switching</a:t>
            </a:r>
          </a:p>
          <a:p>
            <a:pPr lvl="1"/>
            <a:r>
              <a:rPr lang="en-US" dirty="0" smtClean="0"/>
              <a:t>Packet switching</a:t>
            </a:r>
          </a:p>
          <a:p>
            <a:pPr lvl="1"/>
            <a:r>
              <a:rPr lang="en-US" dirty="0" smtClean="0"/>
              <a:t>Frame relay</a:t>
            </a:r>
          </a:p>
          <a:p>
            <a:pPr lvl="1"/>
            <a:r>
              <a:rPr lang="en-US" dirty="0" smtClean="0"/>
              <a:t> Asynchronous Transfer Mode (ATM)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Konfigurasi</a:t>
            </a:r>
            <a:r>
              <a:rPr lang="en-US" dirty="0" smtClean="0"/>
              <a:t> WAN</a:t>
            </a:r>
            <a:endParaRPr lang="en-US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0" y="1695997"/>
            <a:ext cx="8915400" cy="433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0207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Data,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77850" y="1600201"/>
            <a:ext cx="1177159" cy="1552297"/>
            <a:chOff x="1" y="4175"/>
            <a:chExt cx="1086608" cy="155229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Chevron 7"/>
            <p:cNvSpPr/>
            <p:nvPr/>
          </p:nvSpPr>
          <p:spPr>
            <a:xfrm rot="5400000">
              <a:off x="-232844" y="237020"/>
              <a:ext cx="1552297" cy="1086608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Chevron 4"/>
            <p:cNvSpPr/>
            <p:nvPr/>
          </p:nvSpPr>
          <p:spPr>
            <a:xfrm>
              <a:off x="1" y="547479"/>
              <a:ext cx="1086608" cy="4656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 smtClean="0"/>
                <a:t>DATA</a:t>
              </a:r>
              <a:endParaRPr lang="en-US" sz="1300" b="1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33552" y="1600201"/>
            <a:ext cx="7842249" cy="1008993"/>
            <a:chOff x="1086608" y="4176"/>
            <a:chExt cx="9676641" cy="1008993"/>
          </a:xfrm>
        </p:grpSpPr>
        <p:sp>
          <p:nvSpPr>
            <p:cNvPr id="11" name="Round Same Side Corner Rectangle 10"/>
            <p:cNvSpPr/>
            <p:nvPr/>
          </p:nvSpPr>
          <p:spPr>
            <a:xfrm rot="5400000">
              <a:off x="5420432" y="-4329648"/>
              <a:ext cx="1008993" cy="967664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 Same Side Corner Rectangle 4"/>
            <p:cNvSpPr/>
            <p:nvPr/>
          </p:nvSpPr>
          <p:spPr>
            <a:xfrm>
              <a:off x="1086609" y="53430"/>
              <a:ext cx="9627386" cy="9104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3970" rIns="13970" bIns="13970" numCol="1" spcCol="1270" anchor="ctr" anchorCtr="0">
              <a:noAutofit/>
            </a:bodyPr>
            <a:lstStyle/>
            <a:p>
              <a:pPr algn="just"/>
              <a:r>
                <a:rPr lang="en-US" sz="2000" dirty="0" err="1" smtClean="0"/>
                <a:t>Sebuah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gambaran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dari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kenyataan</a:t>
              </a:r>
              <a:r>
                <a:rPr lang="en-US" sz="2000" dirty="0" smtClean="0"/>
                <a:t>, </a:t>
              </a:r>
              <a:r>
                <a:rPr lang="en-US" sz="2000" dirty="0" err="1" smtClean="0"/>
                <a:t>Konsep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atau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instruksi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dalam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bentuk</a:t>
              </a:r>
              <a:r>
                <a:rPr lang="en-US" sz="2000" dirty="0" smtClean="0"/>
                <a:t> formal yang </a:t>
              </a:r>
              <a:r>
                <a:rPr lang="en-US" sz="2000" dirty="0" err="1" smtClean="0"/>
                <a:t>sesuai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untuk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komunikasi</a:t>
              </a:r>
              <a:r>
                <a:rPr lang="en-US" sz="2000" dirty="0" smtClean="0"/>
                <a:t>, </a:t>
              </a:r>
              <a:r>
                <a:rPr lang="en-US" sz="2000" dirty="0" err="1" smtClean="0"/>
                <a:t>interpretasi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atau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proses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oleh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manuasia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atau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oleh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peralatan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otomatis</a:t>
              </a:r>
              <a:endParaRPr lang="en-US" sz="2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56391" y="3200400"/>
            <a:ext cx="1177159" cy="1552297"/>
            <a:chOff x="1" y="1379045"/>
            <a:chExt cx="1086608" cy="155229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8" name="Chevron 17"/>
            <p:cNvSpPr/>
            <p:nvPr/>
          </p:nvSpPr>
          <p:spPr>
            <a:xfrm rot="5400000">
              <a:off x="-232844" y="1611890"/>
              <a:ext cx="1552297" cy="1086608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Chevron 4"/>
            <p:cNvSpPr/>
            <p:nvPr/>
          </p:nvSpPr>
          <p:spPr>
            <a:xfrm>
              <a:off x="1" y="1922349"/>
              <a:ext cx="1086608" cy="4656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dirty="0" smtClean="0"/>
                <a:t>INFORMASI</a:t>
              </a:r>
              <a:endParaRPr lang="en-US" sz="1300" b="1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33551" y="3200401"/>
            <a:ext cx="7842250" cy="1008993"/>
            <a:chOff x="1086608" y="1379046"/>
            <a:chExt cx="9676641" cy="1008993"/>
          </a:xfrm>
        </p:grpSpPr>
        <p:sp>
          <p:nvSpPr>
            <p:cNvPr id="16" name="Round Same Side Corner Rectangle 15"/>
            <p:cNvSpPr/>
            <p:nvPr/>
          </p:nvSpPr>
          <p:spPr>
            <a:xfrm rot="5400000">
              <a:off x="5420432" y="-2954778"/>
              <a:ext cx="1008993" cy="967664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 Same Side Corner Rectangle 6"/>
            <p:cNvSpPr/>
            <p:nvPr/>
          </p:nvSpPr>
          <p:spPr>
            <a:xfrm>
              <a:off x="1086609" y="1428300"/>
              <a:ext cx="9627386" cy="9104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3970" rIns="13970" bIns="13970" numCol="1" spcCol="1270" anchor="ctr" anchorCtr="0">
              <a:noAutofit/>
            </a:bodyPr>
            <a:lstStyle/>
            <a:p>
              <a:pPr marL="228600" lvl="1" indent="-228600" algn="just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/>
                <a:t>    </a:t>
              </a:r>
              <a:r>
                <a:rPr lang="en-US" sz="2000" dirty="0" err="1" smtClean="0"/>
                <a:t>pengertian</a:t>
              </a:r>
              <a:r>
                <a:rPr lang="en-US" sz="2000" dirty="0" smtClean="0"/>
                <a:t> yang </a:t>
              </a:r>
              <a:r>
                <a:rPr lang="en-US" sz="2000" dirty="0" err="1" smtClean="0"/>
                <a:t>diperuntukkan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bagi</a:t>
              </a:r>
              <a:r>
                <a:rPr lang="en-US" sz="2000" dirty="0" smtClean="0"/>
                <a:t> data </a:t>
              </a:r>
              <a:r>
                <a:rPr lang="en-US" sz="2000" dirty="0" err="1" smtClean="0"/>
                <a:t>dengan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persetujuan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pemakai</a:t>
              </a:r>
              <a:r>
                <a:rPr lang="en-US" sz="2000" dirty="0" smtClean="0"/>
                <a:t> data </a:t>
              </a:r>
              <a:r>
                <a:rPr lang="en-US" sz="2000" dirty="0" err="1" smtClean="0"/>
                <a:t>tersebut</a:t>
              </a:r>
              <a:endParaRPr lang="en-US" sz="2000" dirty="0" smtClean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7850" y="4724401"/>
            <a:ext cx="1177159" cy="1552297"/>
            <a:chOff x="1" y="1379045"/>
            <a:chExt cx="1086608" cy="1552297"/>
          </a:xfrm>
          <a:solidFill>
            <a:schemeClr val="accent6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Chevron 21"/>
            <p:cNvSpPr/>
            <p:nvPr/>
          </p:nvSpPr>
          <p:spPr>
            <a:xfrm rot="5400000">
              <a:off x="-232844" y="1611890"/>
              <a:ext cx="1552297" cy="1086608"/>
            </a:xfrm>
            <a:prstGeom prst="chevron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Chevron 4"/>
            <p:cNvSpPr/>
            <p:nvPr/>
          </p:nvSpPr>
          <p:spPr>
            <a:xfrm>
              <a:off x="1" y="1922349"/>
              <a:ext cx="1086608" cy="46568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 smtClean="0"/>
                <a:t>KOMUNIKASI</a:t>
              </a:r>
              <a:endParaRPr lang="en-US" sz="1300" b="1" kern="1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55010" y="4724401"/>
            <a:ext cx="7842250" cy="1008993"/>
            <a:chOff x="1086608" y="1379046"/>
            <a:chExt cx="9676641" cy="1008993"/>
          </a:xfrm>
        </p:grpSpPr>
        <p:sp>
          <p:nvSpPr>
            <p:cNvPr id="25" name="Round Same Side Corner Rectangle 24"/>
            <p:cNvSpPr/>
            <p:nvPr/>
          </p:nvSpPr>
          <p:spPr>
            <a:xfrm rot="5400000">
              <a:off x="5420432" y="-2954778"/>
              <a:ext cx="1008993" cy="967664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ound Same Side Corner Rectangle 6"/>
            <p:cNvSpPr/>
            <p:nvPr/>
          </p:nvSpPr>
          <p:spPr>
            <a:xfrm>
              <a:off x="1086609" y="1428300"/>
              <a:ext cx="9627386" cy="9104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3970" rIns="13970" bIns="13970" numCol="1" spcCol="1270" anchor="ctr" anchorCtr="0">
              <a:noAutofit/>
            </a:bodyPr>
            <a:lstStyle/>
            <a:p>
              <a:pPr marL="228600" lvl="1" indent="-228600" algn="just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 smtClean="0">
                  <a:latin typeface="+mj-lt"/>
                </a:rPr>
                <a:t>  </a:t>
              </a:r>
              <a:r>
                <a:rPr lang="en-US" sz="2000" kern="1200" dirty="0" err="1" smtClean="0">
                  <a:latin typeface="+mj-lt"/>
                </a:rPr>
                <a:t>Suatu</a:t>
              </a:r>
              <a:r>
                <a:rPr lang="en-US" sz="2000" kern="1200" dirty="0" smtClean="0">
                  <a:latin typeface="+mj-lt"/>
                </a:rPr>
                <a:t> </a:t>
              </a:r>
              <a:r>
                <a:rPr lang="en-US" sz="2000" kern="1200" dirty="0" err="1" smtClean="0">
                  <a:latin typeface="+mj-lt"/>
                </a:rPr>
                <a:t>kata</a:t>
              </a:r>
              <a:r>
                <a:rPr lang="en-US" sz="2000" kern="1200" dirty="0" smtClean="0">
                  <a:latin typeface="+mj-lt"/>
                </a:rPr>
                <a:t> yang </a:t>
              </a:r>
              <a:r>
                <a:rPr lang="en-US" sz="2000" kern="1200" dirty="0" err="1" smtClean="0">
                  <a:latin typeface="+mj-lt"/>
                </a:rPr>
                <a:t>dapat</a:t>
              </a:r>
              <a:r>
                <a:rPr lang="en-US" sz="2000" kern="1200" dirty="0" smtClean="0">
                  <a:latin typeface="+mj-lt"/>
                </a:rPr>
                <a:t> </a:t>
              </a:r>
              <a:r>
                <a:rPr lang="en-US" sz="2000" kern="1200" dirty="0" err="1" smtClean="0">
                  <a:latin typeface="+mj-lt"/>
                </a:rPr>
                <a:t>diartikan</a:t>
              </a:r>
              <a:r>
                <a:rPr lang="en-US" sz="2000" kern="1200" dirty="0" smtClean="0">
                  <a:latin typeface="+mj-lt"/>
                </a:rPr>
                <a:t> </a:t>
              </a:r>
              <a:r>
                <a:rPr lang="en-US" sz="2000" kern="1200" dirty="0" err="1" smtClean="0">
                  <a:latin typeface="+mj-lt"/>
                </a:rPr>
                <a:t>sebagai</a:t>
              </a:r>
              <a:r>
                <a:rPr lang="en-US" sz="2000" kern="1200" dirty="0" smtClean="0">
                  <a:latin typeface="+mj-lt"/>
                </a:rPr>
                <a:t> </a:t>
              </a:r>
              <a:r>
                <a:rPr lang="en-US" sz="2000" kern="1200" dirty="0" err="1" smtClean="0">
                  <a:latin typeface="+mj-lt"/>
                </a:rPr>
                <a:t>cara</a:t>
              </a:r>
              <a:r>
                <a:rPr lang="en-US" sz="2000" kern="1200" dirty="0" smtClean="0">
                  <a:latin typeface="+mj-lt"/>
                </a:rPr>
                <a:t> </a:t>
              </a:r>
              <a:r>
                <a:rPr lang="en-US" sz="2000" kern="1200" dirty="0" err="1" smtClean="0">
                  <a:latin typeface="+mj-lt"/>
                </a:rPr>
                <a:t>untuk</a:t>
              </a:r>
              <a:r>
                <a:rPr lang="en-US" sz="2000" kern="1200" dirty="0" smtClean="0">
                  <a:latin typeface="+mj-lt"/>
                </a:rPr>
                <a:t> </a:t>
              </a:r>
              <a:r>
                <a:rPr lang="en-US" sz="2000" kern="1200" dirty="0" err="1" smtClean="0">
                  <a:latin typeface="+mj-lt"/>
                </a:rPr>
                <a:t>menyampaikan</a:t>
              </a:r>
              <a:r>
                <a:rPr lang="en-US" sz="2000" kern="1200" dirty="0" smtClean="0">
                  <a:latin typeface="+mj-lt"/>
                </a:rPr>
                <a:t> </a:t>
              </a:r>
              <a:r>
                <a:rPr lang="en-US" sz="2000" kern="1200" dirty="0" err="1" smtClean="0">
                  <a:latin typeface="+mj-lt"/>
                </a:rPr>
                <a:t>atau</a:t>
              </a:r>
              <a:r>
                <a:rPr lang="en-US" sz="2000" kern="1200" dirty="0" smtClean="0">
                  <a:latin typeface="+mj-lt"/>
                </a:rPr>
                <a:t> </a:t>
              </a:r>
              <a:r>
                <a:rPr lang="en-US" sz="2000" kern="1200" dirty="0" err="1" smtClean="0">
                  <a:latin typeface="+mj-lt"/>
                </a:rPr>
                <a:t>menyebarluaskan</a:t>
              </a:r>
              <a:r>
                <a:rPr lang="en-US" sz="2000" kern="1200" dirty="0" smtClean="0">
                  <a:latin typeface="+mj-lt"/>
                </a:rPr>
                <a:t> data </a:t>
              </a:r>
              <a:r>
                <a:rPr lang="en-US" sz="2000" kern="1200" dirty="0" err="1" smtClean="0">
                  <a:latin typeface="+mj-lt"/>
                </a:rPr>
                <a:t>dan</a:t>
              </a:r>
              <a:r>
                <a:rPr lang="en-US" sz="2000" kern="1200" dirty="0" smtClean="0">
                  <a:latin typeface="+mj-lt"/>
                </a:rPr>
                <a:t> </a:t>
              </a:r>
              <a:r>
                <a:rPr lang="en-US" sz="2000" kern="1200" dirty="0" err="1" smtClean="0">
                  <a:latin typeface="+mj-lt"/>
                </a:rPr>
                <a:t>informasi</a:t>
              </a:r>
              <a:endParaRPr lang="en-US" sz="2000" kern="1200" dirty="0">
                <a:latin typeface="+mj-lt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Circuit Switching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Komunikasi dipersembahkan selama dalam percakapan</a:t>
            </a:r>
            <a:endParaRPr lang="en-US" dirty="0" smtClean="0"/>
          </a:p>
          <a:p>
            <a:r>
              <a:rPr lang="id-ID" dirty="0" smtClean="0"/>
              <a:t>Misal : jaringan telepon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Packet Switching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Data dikirim sesuai urutan</a:t>
            </a:r>
            <a:endParaRPr lang="en-US" dirty="0" smtClean="0"/>
          </a:p>
          <a:p>
            <a:r>
              <a:rPr lang="id-ID" dirty="0" smtClean="0"/>
              <a:t>Paket data secara serentak</a:t>
            </a:r>
            <a:endParaRPr lang="en-US" dirty="0" smtClean="0"/>
          </a:p>
          <a:p>
            <a:r>
              <a:rPr lang="id-ID" dirty="0" smtClean="0"/>
              <a:t>Paket melewati dari titik ke titik antara sumber dan tujuan</a:t>
            </a:r>
          </a:p>
          <a:p>
            <a:r>
              <a:rPr lang="id-ID" dirty="0" smtClean="0"/>
              <a:t>Digunakan untuk komunikasi dari terminal ke komputer dan komputer ke komputer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Frame Relay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19200"/>
            <a:ext cx="8915400" cy="5257800"/>
          </a:xfrm>
        </p:spPr>
        <p:txBody>
          <a:bodyPr/>
          <a:lstStyle/>
          <a:p>
            <a:r>
              <a:rPr lang="en-US" dirty="0" smtClean="0"/>
              <a:t>Frame Relay : </a:t>
            </a:r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 err="1" smtClean="0"/>
              <a:t>Paket</a:t>
            </a:r>
            <a:r>
              <a:rPr lang="en-US" dirty="0" smtClean="0"/>
              <a:t>-Switching yang </a:t>
            </a:r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perangkat-perangkat</a:t>
            </a:r>
            <a:r>
              <a:rPr lang="en-US" dirty="0" smtClean="0"/>
              <a:t> </a:t>
            </a:r>
            <a:r>
              <a:rPr lang="en-US" dirty="0" err="1" smtClean="0"/>
              <a:t>telekomunikasi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WAN. </a:t>
            </a:r>
          </a:p>
          <a:p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Data Link </a:t>
            </a:r>
            <a:r>
              <a:rPr lang="en-US" dirty="0" err="1" smtClean="0"/>
              <a:t>Pada</a:t>
            </a:r>
            <a:r>
              <a:rPr lang="en-US" dirty="0" smtClean="0"/>
              <a:t> Model OSI</a:t>
            </a:r>
          </a:p>
          <a:p>
            <a:pPr algn="just"/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Frame yang </a:t>
            </a:r>
            <a:r>
              <a:rPr lang="en-US" dirty="0" err="1" smtClean="0"/>
              <a:t>menyerupai</a:t>
            </a:r>
            <a:r>
              <a:rPr lang="en-US" dirty="0" smtClean="0"/>
              <a:t> LAPD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Frame Relay</a:t>
            </a:r>
            <a:endParaRPr lang="en-US" dirty="0"/>
          </a:p>
        </p:txBody>
      </p:sp>
      <p:pic>
        <p:nvPicPr>
          <p:cNvPr id="4" name="Content Placeholder 3" descr="frame relay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05000"/>
            <a:ext cx="9910128" cy="3733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Asynchronous Transfer Mode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ATM 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yang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paket-paket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yang </a:t>
            </a:r>
            <a:r>
              <a:rPr lang="en-US" dirty="0" err="1" smtClean="0"/>
              <a:t>berukuran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(48 byte data + 5 byte header)</a:t>
            </a:r>
          </a:p>
          <a:p>
            <a:r>
              <a:rPr lang="id-ID" dirty="0" smtClean="0"/>
              <a:t>Evolusi dari</a:t>
            </a:r>
            <a:r>
              <a:rPr lang="en-US" dirty="0" smtClean="0"/>
              <a:t> frame relay</a:t>
            </a:r>
          </a:p>
          <a:p>
            <a:r>
              <a:rPr lang="en-US" dirty="0" smtClean="0"/>
              <a:t>Little overhead </a:t>
            </a:r>
            <a:r>
              <a:rPr lang="id-ID" dirty="0" smtClean="0"/>
              <a:t>untuk kontrol error</a:t>
            </a:r>
            <a:endParaRPr lang="en-US" dirty="0"/>
          </a:p>
          <a:p>
            <a:r>
              <a:rPr lang="id-ID" dirty="0" smtClean="0"/>
              <a:t>Data rate yang konstan menggunaka teknik paket switching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667000"/>
            <a:ext cx="8420100" cy="93345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b="1" dirty="0" smtClean="0"/>
              <a:t>Metropolitan Area Networks (</a:t>
            </a:r>
            <a:r>
              <a:rPr lang="en-US" b="1" dirty="0" smtClean="0"/>
              <a:t>MAN)</a:t>
            </a:r>
            <a:endParaRPr lang="en-US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/>
              <a:t>Metropolitan Area Networks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MAN</a:t>
            </a:r>
          </a:p>
          <a:p>
            <a:r>
              <a:rPr lang="id-ID" dirty="0" smtClean="0"/>
              <a:t>Pertengahan antara LAN dan WAN</a:t>
            </a:r>
            <a:endParaRPr lang="en-GB" dirty="0" smtClean="0"/>
          </a:p>
          <a:p>
            <a:r>
              <a:rPr lang="id-ID" dirty="0" smtClean="0"/>
              <a:t>Pribadi dan jaringan umum</a:t>
            </a:r>
            <a:endParaRPr lang="en-GB" dirty="0" smtClean="0"/>
          </a:p>
          <a:p>
            <a:r>
              <a:rPr lang="id-ID" dirty="0" smtClean="0"/>
              <a:t>Kecepatan tinggi</a:t>
            </a:r>
            <a:endParaRPr lang="en-GB" dirty="0" smtClean="0"/>
          </a:p>
          <a:p>
            <a:r>
              <a:rPr lang="id-ID" dirty="0" smtClean="0"/>
              <a:t>Area besar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err="1" smtClean="0"/>
              <a:t>Konfigurasi</a:t>
            </a:r>
            <a:r>
              <a:rPr lang="en-GB" dirty="0" smtClean="0"/>
              <a:t> Networking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206"/>
          <a:stretch>
            <a:fillRect/>
          </a:stretch>
        </p:blipFill>
        <p:spPr bwMode="auto">
          <a:xfrm>
            <a:off x="4540250" y="1295401"/>
            <a:ext cx="4787900" cy="54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28194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Stallings, W. </a:t>
            </a:r>
            <a:r>
              <a:rPr lang="en-GB" sz="3300" dirty="0" smtClean="0">
                <a:latin typeface="Times New Roman" pitchFamily="18" charset="0"/>
                <a:cs typeface="Times New Roman" pitchFamily="18" charset="0"/>
              </a:rPr>
              <a:t>[2003]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Data and Computer Communications (</a:t>
            </a:r>
            <a:r>
              <a:rPr lang="en-GB" sz="33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edition), Prentice Hall</a:t>
            </a:r>
            <a:r>
              <a:rPr lang="en-GB" sz="3300" dirty="0" smtClean="0">
                <a:latin typeface="Times New Roman" pitchFamily="18" charset="0"/>
                <a:cs typeface="Times New Roman" pitchFamily="18" charset="0"/>
              </a:rPr>
              <a:t>, Upper Saddle River NJ,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chapter 1</a:t>
            </a:r>
          </a:p>
          <a:p>
            <a:pPr algn="just"/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Ariyus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, D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Rum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Andri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, K.R., 2008,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Komunikasi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Data,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Ed.I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., -Yogyakarta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Andi</a:t>
            </a:r>
            <a:endParaRPr lang="en-US" sz="3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Web site for Stallings book</a:t>
            </a:r>
          </a:p>
          <a:p>
            <a:pPr lvl="1"/>
            <a:r>
              <a:rPr lang="en-US" sz="33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http://williamstallings.com/DCC7e.html</a:t>
            </a:r>
            <a:endParaRPr lang="en-US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08050" y="3124200"/>
            <a:ext cx="1485900" cy="6096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Biodata</a:t>
            </a:r>
            <a:endParaRPr lang="en-US" sz="2400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4294967295"/>
          </p:nvPr>
        </p:nvSpPr>
        <p:spPr>
          <a:xfrm>
            <a:off x="3219450" y="762000"/>
            <a:ext cx="6273800" cy="54864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US" b="1" dirty="0" smtClean="0"/>
              <a:t>    </a:t>
            </a:r>
            <a:r>
              <a:rPr lang="en-US" b="1" dirty="0" err="1" smtClean="0"/>
              <a:t>Mardianto</a:t>
            </a:r>
            <a:r>
              <a:rPr lang="en-US" b="1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gelar</a:t>
            </a:r>
            <a:r>
              <a:rPr lang="en-US" dirty="0" smtClean="0"/>
              <a:t> </a:t>
            </a:r>
            <a:r>
              <a:rPr lang="fi-FI" b="1" dirty="0" smtClean="0"/>
              <a:t>sarjana Komputer pada Prodi Sistem Informasi (2011) dari Universitas 19 November Kolaka</a:t>
            </a:r>
            <a:r>
              <a:rPr lang="en-US" b="1" dirty="0" smtClean="0"/>
              <a:t>, Indonesia. </a:t>
            </a:r>
            <a:r>
              <a:rPr lang="it-IT" dirty="0" smtClean="0"/>
              <a:t>Kemudian ia mengikuti studi lanjut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gelar</a:t>
            </a:r>
            <a:r>
              <a:rPr lang="en-US" dirty="0" smtClean="0"/>
              <a:t> </a:t>
            </a:r>
            <a:r>
              <a:rPr lang="en-US" b="1" dirty="0" err="1" smtClean="0"/>
              <a:t>Megister</a:t>
            </a:r>
            <a:r>
              <a:rPr lang="en-US" b="1" dirty="0" smtClean="0"/>
              <a:t> Of Computer Science (2015), M.Cs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bidang</a:t>
            </a:r>
            <a:r>
              <a:rPr lang="en-US" b="1" dirty="0" smtClean="0"/>
              <a:t> </a:t>
            </a:r>
            <a:r>
              <a:rPr lang="en-US" b="1" dirty="0" err="1" smtClean="0"/>
              <a:t>minat</a:t>
            </a:r>
            <a:r>
              <a:rPr lang="en-US" b="1" dirty="0" smtClean="0"/>
              <a:t> Computer System and Network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Jurusan</a:t>
            </a:r>
            <a:r>
              <a:rPr lang="en-US" b="1" dirty="0" smtClean="0"/>
              <a:t> Computer Science, </a:t>
            </a:r>
            <a:r>
              <a:rPr lang="en-US" b="1" dirty="0" err="1" smtClean="0"/>
              <a:t>Universitas</a:t>
            </a:r>
            <a:r>
              <a:rPr lang="en-US" b="1" dirty="0" smtClean="0"/>
              <a:t> </a:t>
            </a:r>
            <a:r>
              <a:rPr lang="en-US" b="1" dirty="0" err="1" smtClean="0"/>
              <a:t>Gadjah</a:t>
            </a:r>
            <a:r>
              <a:rPr lang="en-US" b="1" dirty="0" smtClean="0"/>
              <a:t> </a:t>
            </a:r>
            <a:r>
              <a:rPr lang="en-US" b="1" dirty="0" err="1" smtClean="0"/>
              <a:t>Mada</a:t>
            </a:r>
            <a:r>
              <a:rPr lang="en-US" b="1" dirty="0" smtClean="0"/>
              <a:t>, Yogyakarta, Indonesia. </a:t>
            </a:r>
            <a:r>
              <a:rPr lang="en-US" dirty="0" err="1" smtClean="0"/>
              <a:t>Kini</a:t>
            </a:r>
            <a:r>
              <a:rPr lang="en-US" dirty="0" smtClean="0"/>
              <a:t>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USN </a:t>
            </a:r>
            <a:r>
              <a:rPr lang="en-US" dirty="0" err="1" smtClean="0"/>
              <a:t>Kolaka</a:t>
            </a:r>
            <a:r>
              <a:rPr lang="en-US" dirty="0" smtClean="0"/>
              <a:t> </a:t>
            </a:r>
            <a:r>
              <a:rPr lang="es-ES" dirty="0" smtClean="0"/>
              <a:t>dan </a:t>
            </a:r>
            <a:r>
              <a:rPr lang="es-ES" dirty="0" err="1" smtClean="0"/>
              <a:t>mengajar</a:t>
            </a:r>
            <a:r>
              <a:rPr lang="es-ES" dirty="0" smtClean="0"/>
              <a:t> pada </a:t>
            </a:r>
            <a:r>
              <a:rPr lang="en-US" dirty="0" smtClean="0"/>
              <a:t>Program </a:t>
            </a:r>
            <a:r>
              <a:rPr lang="en-US" dirty="0" err="1" smtClean="0"/>
              <a:t>Sarjana</a:t>
            </a:r>
            <a:r>
              <a:rPr lang="en-US" dirty="0" smtClean="0"/>
              <a:t> (S-1)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Prodi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, 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Sembilanbelas</a:t>
            </a:r>
            <a:r>
              <a:rPr lang="en-US" dirty="0" smtClean="0"/>
              <a:t> November </a:t>
            </a:r>
            <a:r>
              <a:rPr lang="en-US" dirty="0" err="1" smtClean="0"/>
              <a:t>Kolaka</a:t>
            </a:r>
            <a:r>
              <a:rPr lang="fi-FI" dirty="0" smtClean="0"/>
              <a:t>. Minat risetnya meliputi : </a:t>
            </a:r>
            <a:r>
              <a:rPr lang="fi-FI" b="1" i="1" dirty="0" smtClean="0"/>
              <a:t>Network</a:t>
            </a:r>
            <a:r>
              <a:rPr lang="fi-FI" b="1" dirty="0" smtClean="0"/>
              <a:t> </a:t>
            </a:r>
            <a:r>
              <a:rPr lang="en-US" b="1" i="1" dirty="0" smtClean="0"/>
              <a:t>Security, Computer Networking, Distributed System, Sensor Network, Wireless and mobile communication system, Digital Signal Processing, embedded systems, System Control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i="1" dirty="0" err="1" smtClean="0"/>
              <a:t>Sofware</a:t>
            </a:r>
            <a:r>
              <a:rPr lang="en-US" b="1" i="1" dirty="0" smtClean="0"/>
              <a:t> Design </a:t>
            </a:r>
          </a:p>
        </p:txBody>
      </p:sp>
      <p:pic>
        <p:nvPicPr>
          <p:cNvPr id="6" name="Content Placeholder 15" descr="Picture02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7850" y="762000"/>
            <a:ext cx="2146300" cy="238107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990600"/>
            <a:ext cx="8750300" cy="8382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b="1" dirty="0" err="1" smtClean="0"/>
              <a:t>Komunikasi</a:t>
            </a:r>
            <a:r>
              <a:rPr lang="en-US" b="1" dirty="0" smtClean="0"/>
              <a:t> Data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209800"/>
            <a:ext cx="8915400" cy="27432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en-US" dirty="0" err="1" smtClean="0"/>
              <a:t>Komunikasi</a:t>
            </a:r>
            <a:r>
              <a:rPr lang="en-US" dirty="0" smtClean="0"/>
              <a:t> data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data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transmisi</a:t>
            </a:r>
            <a:r>
              <a:rPr lang="en-US" dirty="0" smtClean="0"/>
              <a:t> </a:t>
            </a:r>
            <a:r>
              <a:rPr lang="en-US" dirty="0" err="1" smtClean="0"/>
              <a:t>elektronik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lain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terminal </a:t>
            </a:r>
            <a:r>
              <a:rPr lang="en-US" dirty="0" err="1" smtClean="0"/>
              <a:t>tertentu</a:t>
            </a:r>
            <a:r>
              <a:rPr lang="en-US" dirty="0" smtClean="0"/>
              <a:t>. 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445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b="1" dirty="0" smtClean="0"/>
              <a:t>Model </a:t>
            </a:r>
            <a:r>
              <a:rPr lang="en-US" b="1" dirty="0" err="1" smtClean="0"/>
              <a:t>Komunikasi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9738"/>
          <a:stretch>
            <a:fillRect/>
          </a:stretch>
        </p:blipFill>
        <p:spPr bwMode="auto">
          <a:xfrm>
            <a:off x="330200" y="1524000"/>
            <a:ext cx="9493250" cy="495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0207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b="1" dirty="0" smtClean="0"/>
              <a:t>Model </a:t>
            </a:r>
            <a:r>
              <a:rPr lang="en-US" b="1" dirty="0" err="1" smtClean="0"/>
              <a:t>Komunikasi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800600"/>
          </a:xfrm>
          <a:noFill/>
          <a:ln>
            <a:noFill/>
          </a:ln>
          <a:effectLst>
            <a:softEdge rad="12700"/>
          </a:effectLst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/>
            <a:r>
              <a:rPr lang="en-US" dirty="0" err="1" smtClean="0"/>
              <a:t>sumber</a:t>
            </a:r>
            <a:r>
              <a:rPr lang="en-US" dirty="0" smtClean="0"/>
              <a:t> : </a:t>
            </a:r>
            <a:r>
              <a:rPr lang="en-US" dirty="0" err="1" smtClean="0"/>
              <a:t>Komponen</a:t>
            </a:r>
            <a:r>
              <a:rPr lang="en-US" dirty="0" smtClean="0"/>
              <a:t> yang </a:t>
            </a:r>
            <a:r>
              <a:rPr lang="en-US" dirty="0" err="1" smtClean="0"/>
              <a:t>bertugas</a:t>
            </a:r>
            <a:r>
              <a:rPr lang="en-US" dirty="0" smtClean="0"/>
              <a:t> </a:t>
            </a:r>
            <a:r>
              <a:rPr lang="en-US" dirty="0" err="1" smtClean="0"/>
              <a:t>mengirimkan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.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Pesawat</a:t>
            </a:r>
            <a:r>
              <a:rPr lang="en-US" dirty="0" smtClean="0"/>
              <a:t> </a:t>
            </a:r>
            <a:r>
              <a:rPr lang="en-US" dirty="0" err="1" smtClean="0"/>
              <a:t>Telepon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PC yang </a:t>
            </a:r>
            <a:r>
              <a:rPr lang="en-US" dirty="0" err="1" smtClean="0"/>
              <a:t>terhubung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 smtClean="0"/>
          </a:p>
          <a:p>
            <a:pPr algn="just"/>
            <a:r>
              <a:rPr lang="en-US" dirty="0" err="1" smtClean="0"/>
              <a:t>Pengirim</a:t>
            </a:r>
            <a:r>
              <a:rPr lang="en-US" dirty="0" smtClean="0"/>
              <a:t> (</a:t>
            </a:r>
            <a:r>
              <a:rPr lang="en-US" dirty="0" err="1" smtClean="0"/>
              <a:t>Tx</a:t>
            </a:r>
            <a:r>
              <a:rPr lang="en-US" dirty="0" smtClean="0"/>
              <a:t>) :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dikirim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media </a:t>
            </a:r>
            <a:r>
              <a:rPr lang="en-US" dirty="0" err="1" smtClean="0"/>
              <a:t>transmisi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Transmisi</a:t>
            </a:r>
            <a:r>
              <a:rPr lang="en-US" dirty="0" smtClean="0"/>
              <a:t> :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transmisi</a:t>
            </a:r>
            <a:r>
              <a:rPr lang="en-US" dirty="0" smtClean="0"/>
              <a:t> Tunggal yang </a:t>
            </a:r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endParaRPr lang="en-US" dirty="0" smtClean="0"/>
          </a:p>
          <a:p>
            <a:pPr algn="just"/>
            <a:r>
              <a:rPr lang="en-US" dirty="0" err="1" smtClean="0"/>
              <a:t>Penerima</a:t>
            </a:r>
            <a:r>
              <a:rPr lang="en-US" dirty="0" smtClean="0"/>
              <a:t> (Rx):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media </a:t>
            </a:r>
            <a:r>
              <a:rPr lang="en-US" dirty="0" err="1" smtClean="0"/>
              <a:t>transmisi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digital bit stream agar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endParaRPr lang="en-US" dirty="0" smtClean="0"/>
          </a:p>
          <a:p>
            <a:pPr algn="just"/>
            <a:r>
              <a:rPr lang="en-US" dirty="0" err="1" smtClean="0"/>
              <a:t>Tujuan</a:t>
            </a:r>
            <a:r>
              <a:rPr lang="en-US" dirty="0" smtClean="0"/>
              <a:t> :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bit </a:t>
            </a:r>
            <a:r>
              <a:rPr lang="en-US" dirty="0" err="1" smtClean="0"/>
              <a:t>stram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penerima</a:t>
            </a:r>
            <a:r>
              <a:rPr lang="en-US" dirty="0" smtClean="0"/>
              <a:t> (Rx)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445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dirty="0" smtClean="0"/>
              <a:t>Model </a:t>
            </a:r>
            <a:r>
              <a:rPr lang="en-US" dirty="0" err="1" smtClean="0"/>
              <a:t>Komunikasi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0" y="1447800"/>
            <a:ext cx="88773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4343401"/>
            <a:ext cx="8877300" cy="213042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438400"/>
            <a:ext cx="8420100" cy="12192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/>
              <a:t>Transmisi</a:t>
            </a:r>
            <a:r>
              <a:rPr lang="en-US" b="1" dirty="0" smtClean="0"/>
              <a:t> Analog Dan Digital</a:t>
            </a:r>
            <a:endParaRPr lang="en-US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304800"/>
            <a:ext cx="8915400" cy="9445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b="1" dirty="0" err="1" smtClean="0"/>
              <a:t>Transmisi</a:t>
            </a:r>
            <a:r>
              <a:rPr lang="en-US" b="1" dirty="0" smtClean="0"/>
              <a:t> Analog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n-US" dirty="0" err="1" smtClean="0"/>
              <a:t>Sinyal</a:t>
            </a:r>
            <a:r>
              <a:rPr lang="en-US" dirty="0" smtClean="0"/>
              <a:t> Analog (Broadband)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gelombang</a:t>
            </a:r>
            <a:r>
              <a:rPr lang="en-US" dirty="0" smtClean="0"/>
              <a:t> </a:t>
            </a:r>
            <a:r>
              <a:rPr lang="en-US" dirty="0" err="1" smtClean="0"/>
              <a:t>elektromagnetik</a:t>
            </a:r>
            <a:r>
              <a:rPr lang="en-US" dirty="0" smtClean="0"/>
              <a:t> </a:t>
            </a:r>
            <a:r>
              <a:rPr lang="en-US" dirty="0" err="1" smtClean="0"/>
              <a:t>kontinyu</a:t>
            </a:r>
            <a:r>
              <a:rPr lang="en-US" dirty="0" smtClean="0"/>
              <a:t> yang </a:t>
            </a:r>
            <a:r>
              <a:rPr lang="en-US" dirty="0" err="1" smtClean="0"/>
              <a:t>disebar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media</a:t>
            </a:r>
          </a:p>
          <a:p>
            <a:pPr algn="just"/>
            <a:r>
              <a:rPr lang="en-US" dirty="0" err="1" smtClean="0"/>
              <a:t>Sinyal</a:t>
            </a:r>
            <a:r>
              <a:rPr lang="en-US" dirty="0" smtClean="0"/>
              <a:t> analog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ubah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digital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dimodulasikan</a:t>
            </a:r>
            <a:r>
              <a:rPr lang="en-US" dirty="0" smtClean="0"/>
              <a:t>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endParaRPr lang="en-US" dirty="0" smtClean="0"/>
          </a:p>
          <a:p>
            <a:pPr algn="just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Memnghubungkan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yang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amplifier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menambah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4F46D1DB-4E3F-4D27-9076-C242CF3D13E0}"/>
  <p:tag name="ISPRING_RESOURCE_FOLDER" val="E:\Semester Gasal S1\Komdat\Komdat S1 USN Kolaka\BAB I\"/>
  <p:tag name="ISPRING_PRESENTATION_PATH" val="E:\Semester Gasal S1\Komdat\Komdat S1 USN Kolaka\BAB I.pptx"/>
  <p:tag name="ISPRING_PROJECT_FOLDER_UPDATED" val="1"/>
  <p:tag name="ISPRING_SCREEN_RECS_UPDATED" val="E:\Semester Gasal S1\Komdat\Komdat S1 USN Kolaka\BAB I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827</Words>
  <Application>Microsoft Office PowerPoint</Application>
  <PresentationFormat>A4 Paper (210x297 mm)</PresentationFormat>
  <Paragraphs>116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Komunikasi Data &amp; Jaringan komputer</vt:lpstr>
      <vt:lpstr>Kontrak Kuliah</vt:lpstr>
      <vt:lpstr>Data, Informasi dan Komunikasi </vt:lpstr>
      <vt:lpstr>Komunikasi Data </vt:lpstr>
      <vt:lpstr>Model Komunikasi </vt:lpstr>
      <vt:lpstr>Model Komunikasi</vt:lpstr>
      <vt:lpstr>Model Komunikasi Data</vt:lpstr>
      <vt:lpstr>Transmisi Analog Dan Digital</vt:lpstr>
      <vt:lpstr>Transmisi Analog</vt:lpstr>
      <vt:lpstr>Sinyal Analog</vt:lpstr>
      <vt:lpstr>Sinyal Analog Membawa Data Digital dan Analog</vt:lpstr>
      <vt:lpstr>Transmisi Digital</vt:lpstr>
      <vt:lpstr>Sinyal Digital</vt:lpstr>
      <vt:lpstr>Sinyal Digital Membawa Data Analog dan Digital</vt:lpstr>
      <vt:lpstr>MEDIA TRANSMISI</vt:lpstr>
      <vt:lpstr>Media Transmisi Terpadu (Guided media)</vt:lpstr>
      <vt:lpstr>Guided Media</vt:lpstr>
      <vt:lpstr>Media transmisi Tak Terpadu (Unguided media)</vt:lpstr>
      <vt:lpstr>Komunikasi Unguided Media </vt:lpstr>
      <vt:lpstr>SISTEM TRANSMISI</vt:lpstr>
      <vt:lpstr>Simplex </vt:lpstr>
      <vt:lpstr>Half-Duplex</vt:lpstr>
      <vt:lpstr>Full-Duplex</vt:lpstr>
      <vt:lpstr>Local Area Networks (LAN)</vt:lpstr>
      <vt:lpstr>Local Area Networks</vt:lpstr>
      <vt:lpstr>Konfigurasi LAN</vt:lpstr>
      <vt:lpstr>Wide Area Networks (WAN)</vt:lpstr>
      <vt:lpstr>Wide Area Networks</vt:lpstr>
      <vt:lpstr>Konfigurasi WAN</vt:lpstr>
      <vt:lpstr>Circuit Switching</vt:lpstr>
      <vt:lpstr>Packet Switching</vt:lpstr>
      <vt:lpstr>Frame Relay</vt:lpstr>
      <vt:lpstr>Frame Relay</vt:lpstr>
      <vt:lpstr>Asynchronous Transfer Mode</vt:lpstr>
      <vt:lpstr>Metropolitan Area Networks (MAN)</vt:lpstr>
      <vt:lpstr>Metropolitan Area Networks</vt:lpstr>
      <vt:lpstr>Konfigurasi Networking</vt:lpstr>
      <vt:lpstr>Daftar Pustaka</vt:lpstr>
      <vt:lpstr>Biodata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I MODEL SISTEM KOMUNIKASI</dc:title>
  <dc:creator>MARDIANTO</dc:creator>
  <cp:lastModifiedBy>USER</cp:lastModifiedBy>
  <cp:revision>35</cp:revision>
  <dcterms:created xsi:type="dcterms:W3CDTF">2016-10-13T14:12:25Z</dcterms:created>
  <dcterms:modified xsi:type="dcterms:W3CDTF">2025-08-30T06:31:50Z</dcterms:modified>
</cp:coreProperties>
</file>