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906000" cy="6858000" type="A4"/>
  <p:notesSz cx="6858000" cy="9144000"/>
  <p:defaultTextStyle>
    <a:defPPr>
      <a:defRPr lang="en-US"/>
    </a:defPPr>
    <a:lvl1pPr marL="0" algn="l" defTabSz="9578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935" algn="l" defTabSz="9578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870" algn="l" defTabSz="9578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805" algn="l" defTabSz="9578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740" algn="l" defTabSz="9578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675" algn="l" defTabSz="9578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610" algn="l" defTabSz="9578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545" algn="l" defTabSz="9578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480" algn="l" defTabSz="9578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84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1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DFF3-D7D4-4156-AA7F-6D219BC48681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9916-CFC7-4670-B2CD-87A53E7F4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DFF3-D7D4-4156-AA7F-6D219BC48681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9916-CFC7-4670-B2CD-87A53E7F4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DFF3-D7D4-4156-AA7F-6D219BC48681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9916-CFC7-4670-B2CD-87A53E7F4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DFF3-D7D4-4156-AA7F-6D219BC48681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9916-CFC7-4670-B2CD-87A53E7F4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3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7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8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7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6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6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5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4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DFF3-D7D4-4156-AA7F-6D219BC48681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9916-CFC7-4670-B2CD-87A53E7F4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DFF3-D7D4-4156-AA7F-6D219BC48681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9916-CFC7-4670-B2CD-87A53E7F4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35" indent="0">
              <a:buNone/>
              <a:defRPr sz="2100" b="1"/>
            </a:lvl2pPr>
            <a:lvl3pPr marL="957870" indent="0">
              <a:buNone/>
              <a:defRPr sz="1900" b="1"/>
            </a:lvl3pPr>
            <a:lvl4pPr marL="1436805" indent="0">
              <a:buNone/>
              <a:defRPr sz="1700" b="1"/>
            </a:lvl4pPr>
            <a:lvl5pPr marL="1915740" indent="0">
              <a:buNone/>
              <a:defRPr sz="1700" b="1"/>
            </a:lvl5pPr>
            <a:lvl6pPr marL="2394675" indent="0">
              <a:buNone/>
              <a:defRPr sz="1700" b="1"/>
            </a:lvl6pPr>
            <a:lvl7pPr marL="2873610" indent="0">
              <a:buNone/>
              <a:defRPr sz="1700" b="1"/>
            </a:lvl7pPr>
            <a:lvl8pPr marL="3352545" indent="0">
              <a:buNone/>
              <a:defRPr sz="1700" b="1"/>
            </a:lvl8pPr>
            <a:lvl9pPr marL="383148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35" indent="0">
              <a:buNone/>
              <a:defRPr sz="2100" b="1"/>
            </a:lvl2pPr>
            <a:lvl3pPr marL="957870" indent="0">
              <a:buNone/>
              <a:defRPr sz="1900" b="1"/>
            </a:lvl3pPr>
            <a:lvl4pPr marL="1436805" indent="0">
              <a:buNone/>
              <a:defRPr sz="1700" b="1"/>
            </a:lvl4pPr>
            <a:lvl5pPr marL="1915740" indent="0">
              <a:buNone/>
              <a:defRPr sz="1700" b="1"/>
            </a:lvl5pPr>
            <a:lvl6pPr marL="2394675" indent="0">
              <a:buNone/>
              <a:defRPr sz="1700" b="1"/>
            </a:lvl6pPr>
            <a:lvl7pPr marL="2873610" indent="0">
              <a:buNone/>
              <a:defRPr sz="1700" b="1"/>
            </a:lvl7pPr>
            <a:lvl8pPr marL="3352545" indent="0">
              <a:buNone/>
              <a:defRPr sz="1700" b="1"/>
            </a:lvl8pPr>
            <a:lvl9pPr marL="383148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DFF3-D7D4-4156-AA7F-6D219BC48681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9916-CFC7-4670-B2CD-87A53E7F4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DFF3-D7D4-4156-AA7F-6D219BC48681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9916-CFC7-4670-B2CD-87A53E7F4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DFF3-D7D4-4156-AA7F-6D219BC48681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9916-CFC7-4670-B2CD-87A53E7F4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35" indent="0">
              <a:buNone/>
              <a:defRPr sz="1300"/>
            </a:lvl2pPr>
            <a:lvl3pPr marL="957870" indent="0">
              <a:buNone/>
              <a:defRPr sz="1000"/>
            </a:lvl3pPr>
            <a:lvl4pPr marL="1436805" indent="0">
              <a:buNone/>
              <a:defRPr sz="900"/>
            </a:lvl4pPr>
            <a:lvl5pPr marL="1915740" indent="0">
              <a:buNone/>
              <a:defRPr sz="900"/>
            </a:lvl5pPr>
            <a:lvl6pPr marL="2394675" indent="0">
              <a:buNone/>
              <a:defRPr sz="900"/>
            </a:lvl6pPr>
            <a:lvl7pPr marL="2873610" indent="0">
              <a:buNone/>
              <a:defRPr sz="900"/>
            </a:lvl7pPr>
            <a:lvl8pPr marL="3352545" indent="0">
              <a:buNone/>
              <a:defRPr sz="900"/>
            </a:lvl8pPr>
            <a:lvl9pPr marL="383148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DFF3-D7D4-4156-AA7F-6D219BC48681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9916-CFC7-4670-B2CD-87A53E7F4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935" indent="0">
              <a:buNone/>
              <a:defRPr sz="2900"/>
            </a:lvl2pPr>
            <a:lvl3pPr marL="957870" indent="0">
              <a:buNone/>
              <a:defRPr sz="2500"/>
            </a:lvl3pPr>
            <a:lvl4pPr marL="1436805" indent="0">
              <a:buNone/>
              <a:defRPr sz="2100"/>
            </a:lvl4pPr>
            <a:lvl5pPr marL="1915740" indent="0">
              <a:buNone/>
              <a:defRPr sz="2100"/>
            </a:lvl5pPr>
            <a:lvl6pPr marL="2394675" indent="0">
              <a:buNone/>
              <a:defRPr sz="2100"/>
            </a:lvl6pPr>
            <a:lvl7pPr marL="2873610" indent="0">
              <a:buNone/>
              <a:defRPr sz="2100"/>
            </a:lvl7pPr>
            <a:lvl8pPr marL="3352545" indent="0">
              <a:buNone/>
              <a:defRPr sz="2100"/>
            </a:lvl8pPr>
            <a:lvl9pPr marL="3831480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35" indent="0">
              <a:buNone/>
              <a:defRPr sz="1300"/>
            </a:lvl2pPr>
            <a:lvl3pPr marL="957870" indent="0">
              <a:buNone/>
              <a:defRPr sz="1000"/>
            </a:lvl3pPr>
            <a:lvl4pPr marL="1436805" indent="0">
              <a:buNone/>
              <a:defRPr sz="900"/>
            </a:lvl4pPr>
            <a:lvl5pPr marL="1915740" indent="0">
              <a:buNone/>
              <a:defRPr sz="900"/>
            </a:lvl5pPr>
            <a:lvl6pPr marL="2394675" indent="0">
              <a:buNone/>
              <a:defRPr sz="900"/>
            </a:lvl6pPr>
            <a:lvl7pPr marL="2873610" indent="0">
              <a:buNone/>
              <a:defRPr sz="900"/>
            </a:lvl7pPr>
            <a:lvl8pPr marL="3352545" indent="0">
              <a:buNone/>
              <a:defRPr sz="900"/>
            </a:lvl8pPr>
            <a:lvl9pPr marL="383148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DFF3-D7D4-4156-AA7F-6D219BC48681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9916-CFC7-4670-B2CD-87A53E7F4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5787" tIns="47893" rIns="95787" bIns="4789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5787" tIns="47893" rIns="95787" bIns="4789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1" y="6356351"/>
            <a:ext cx="2311400" cy="365125"/>
          </a:xfrm>
          <a:prstGeom prst="rect">
            <a:avLst/>
          </a:prstGeom>
        </p:spPr>
        <p:txBody>
          <a:bodyPr vert="horz" lIns="95787" tIns="47893" rIns="95787" bIns="4789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ADFF3-D7D4-4156-AA7F-6D219BC48681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5787" tIns="47893" rIns="95787" bIns="4789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5787" tIns="47893" rIns="95787" bIns="4789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39916-CFC7-4670-B2CD-87A53E7F4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87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202" indent="-359202" algn="l" defTabSz="95787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69" indent="-299334" algn="l" defTabSz="95787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338" indent="-239467" algn="l" defTabSz="9578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272" indent="-239467" algn="l" defTabSz="95787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207" indent="-239467" algn="l" defTabSz="957870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4143" indent="-239467" algn="l" defTabSz="95787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077" indent="-239467" algn="l" defTabSz="95787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012" indent="-239467" algn="l" defTabSz="95787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948" indent="-239467" algn="l" defTabSz="95787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8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35" algn="l" defTabSz="9578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70" algn="l" defTabSz="9578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05" algn="l" defTabSz="9578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740" algn="l" defTabSz="9578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675" algn="l" defTabSz="9578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610" algn="l" defTabSz="9578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545" algn="l" defTabSz="9578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480" algn="l" defTabSz="9578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5500" y="2590800"/>
            <a:ext cx="8750300" cy="1470025"/>
          </a:xfrm>
        </p:spPr>
        <p:txBody>
          <a:bodyPr>
            <a:normAutofit/>
          </a:bodyPr>
          <a:lstStyle/>
          <a:p>
            <a:r>
              <a:rPr lang="en-US" sz="3800" dirty="0"/>
              <a:t>PROTOCOL DAN ARSITEKTUR </a:t>
            </a:r>
            <a:br>
              <a:rPr lang="en-US" sz="3800" dirty="0"/>
            </a:br>
            <a:r>
              <a:rPr lang="en-US" sz="3800" dirty="0"/>
              <a:t>OSI </a:t>
            </a:r>
            <a:r>
              <a:rPr lang="en-US" sz="3800" dirty="0" err="1"/>
              <a:t>dan</a:t>
            </a:r>
            <a:r>
              <a:rPr lang="en-US" sz="3800" dirty="0"/>
              <a:t> TCP/IP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267200"/>
            <a:ext cx="69342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DOSEN PENGAMPU</a:t>
            </a:r>
          </a:p>
          <a:p>
            <a:r>
              <a:rPr lang="en-US" dirty="0" err="1">
                <a:solidFill>
                  <a:schemeClr val="tx1"/>
                </a:solidFill>
              </a:rPr>
              <a:t>MARDIANTO,S.Kom.,M.Cs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USN STATU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0250" y="1676400"/>
            <a:ext cx="1028168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A5C67-C52F-449F-9B95-C61D36B45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800" i="1" dirty="0"/>
              <a:t>Transport layer</a:t>
            </a:r>
            <a:endParaRPr lang="en-US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9977A31F-C74D-4A3C-8E41-9B9C15B148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286000"/>
            <a:ext cx="8915400" cy="310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856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DE5D9-3A8D-40AE-A47D-498F09B79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en-US" sz="3200" i="1" dirty="0"/>
              <a:t>Reliable process-to-process delivery of a message</a:t>
            </a:r>
            <a:endParaRPr lang="en-US" sz="3200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9948430-569E-4ADF-8135-FA0356FE88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028948"/>
            <a:ext cx="8915400" cy="366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437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3E4E-37ED-4916-95DF-E479651EB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800" i="1" dirty="0"/>
              <a:t>TCP/IP and OSI model</a:t>
            </a:r>
            <a:endParaRPr lang="en-US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D7AF8646-5BBC-49CF-90AD-8E1FDF0833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676400"/>
            <a:ext cx="8915400" cy="490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595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AEE54-CBFE-4F47-AA3D-0DA7699CE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" panose="02020603050405020304" pitchFamily="18" charset="0"/>
              </a:rPr>
              <a:t>ADDRESSING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4FE0A-0E21-4D0B-91FA-1FE894365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sz="3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Four levels of addresses are used in an internet employing the TCP/IP protocols: </a:t>
            </a:r>
            <a:r>
              <a:rPr lang="en-US" altLang="en-US" sz="3600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physical</a:t>
            </a:r>
            <a:r>
              <a:rPr lang="en-US" altLang="en-US" sz="3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3600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logical</a:t>
            </a:r>
            <a:r>
              <a:rPr lang="en-US" altLang="en-US" sz="3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3600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port</a:t>
            </a:r>
            <a:r>
              <a:rPr lang="en-US" altLang="en-US" sz="3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and </a:t>
            </a:r>
            <a:r>
              <a:rPr lang="en-US" altLang="en-US" sz="3600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specific</a:t>
            </a:r>
            <a:r>
              <a:rPr lang="en-US" altLang="en-US" sz="3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418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46745-8D9F-4653-88D1-CCA651622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800" i="1" dirty="0"/>
              <a:t>Addresses in TCP/IP</a:t>
            </a:r>
            <a:endParaRPr lang="en-US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7AD40782-515F-4205-849C-84BE5BF13C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725941"/>
            <a:ext cx="8915400" cy="227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371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49B87-B872-4EB6-9900-8308CAE78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en-US" sz="3600" i="1" dirty="0"/>
              <a:t>Relationship of layers and addresses in TCP/IP</a:t>
            </a:r>
            <a:endParaRPr lang="en-US" sz="3600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160F3DB-5D6C-4167-96E3-290AE04094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4" y="1600200"/>
            <a:ext cx="887788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784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C4DF9-C75F-490E-A12F-612F46003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800" i="1" dirty="0"/>
              <a:t>Physical addresses</a:t>
            </a:r>
            <a:endParaRPr lang="en-US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BEC7F71E-A10E-499F-98AA-57C4785E30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18" y="2038985"/>
            <a:ext cx="8915400" cy="2609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15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800" i="1" dirty="0"/>
              <a:t>Seven layers of the OSI model</a:t>
            </a:r>
            <a:endParaRPr lang="en-US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D1E33C83-7275-41B9-82E1-AB2CBD4823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23500"/>
            <a:ext cx="2895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en-US" sz="3600" i="1" dirty="0"/>
              <a:t>The interaction between layers in the OSI model</a:t>
            </a:r>
            <a:endParaRPr lang="en-US" sz="3600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34ACAFEF-0A3E-4B1C-8162-EF1452AFE3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17638"/>
            <a:ext cx="6452968" cy="478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i="1" dirty="0"/>
              <a:t>An exchange using the OSI model</a:t>
            </a:r>
            <a:endParaRPr lang="en-US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97C6E28A-F30D-4E22-A668-715450AEEC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12" y="1600200"/>
            <a:ext cx="847988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993E5-08AB-4CDE-A7F5-94F83C914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800" i="1" dirty="0"/>
              <a:t>Physical layer</a:t>
            </a:r>
            <a:endParaRPr lang="en-US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FE7945D-0371-408E-A3FF-756E30D29A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91" y="2133600"/>
            <a:ext cx="8915400" cy="284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575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9DA65-815C-4472-9029-973111A0D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800" i="1" dirty="0"/>
              <a:t>Data link layer</a:t>
            </a:r>
            <a:endParaRPr lang="en-US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F855F89D-AB97-4BE1-BAFC-B80CAFA5F2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382728"/>
            <a:ext cx="8915400" cy="296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436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41061DEF-225E-4DF3-A69E-BCB9CB1598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724900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106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40EDE-28F6-448C-B556-A554EC901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800" i="1" dirty="0"/>
              <a:t>Network layer</a:t>
            </a:r>
            <a:endParaRPr lang="en-US" dirty="0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D48BC680-E4AC-4D34-8BD3-5F22898E65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286000"/>
            <a:ext cx="8915400" cy="29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794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F69FE-27F0-4A2D-AF05-066F066CE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800" i="1" dirty="0"/>
              <a:t>Source-to-destination delivery</a:t>
            </a:r>
            <a:endParaRPr lang="en-US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38D916F8-8F7C-45FA-A07F-DB79CFFE8C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676400"/>
            <a:ext cx="85725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092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99</Words>
  <Application>Microsoft Office PowerPoint</Application>
  <PresentationFormat>A4 Paper (210x297 mm)</PresentationFormat>
  <Paragraphs>18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</vt:lpstr>
      <vt:lpstr>Office Theme</vt:lpstr>
      <vt:lpstr>PROTOCOL DAN ARSITEKTUR  OSI dan TCP/IP</vt:lpstr>
      <vt:lpstr>Seven layers of the OSI model</vt:lpstr>
      <vt:lpstr>The interaction between layers in the OSI model</vt:lpstr>
      <vt:lpstr>An exchange using the OSI model</vt:lpstr>
      <vt:lpstr>Physical layer</vt:lpstr>
      <vt:lpstr>Data link layer</vt:lpstr>
      <vt:lpstr>PowerPoint Presentation</vt:lpstr>
      <vt:lpstr>Network layer</vt:lpstr>
      <vt:lpstr>Source-to-destination delivery</vt:lpstr>
      <vt:lpstr>Transport layer</vt:lpstr>
      <vt:lpstr>Reliable process-to-process delivery of a message</vt:lpstr>
      <vt:lpstr>TCP/IP and OSI model</vt:lpstr>
      <vt:lpstr>ADDRESSING</vt:lpstr>
      <vt:lpstr>Addresses in TCP/IP</vt:lpstr>
      <vt:lpstr>Relationship of layers and addresses in TCP/IP</vt:lpstr>
      <vt:lpstr>Physical addresses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PERTEMUAN II PROTOCOL DAN ARSITEKTUR  OSI dan TCP/IP</dc:title>
  <dc:creator>MARDIANTO</dc:creator>
  <cp:lastModifiedBy>Windows 10</cp:lastModifiedBy>
  <cp:revision>9</cp:revision>
  <dcterms:created xsi:type="dcterms:W3CDTF">2016-11-07T05:29:56Z</dcterms:created>
  <dcterms:modified xsi:type="dcterms:W3CDTF">2019-09-03T16:15:49Z</dcterms:modified>
</cp:coreProperties>
</file>