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20.jpeg" ContentType="image/jpeg"/>
  <Override PartName="/ppt/media/image5.jpeg" ContentType="image/jpeg"/>
  <Override PartName="/ppt/media/image4.jpeg" ContentType="image/jpeg"/>
  <Override PartName="/ppt/media/image3.jpeg" ContentType="image/jpeg"/>
  <Override PartName="/ppt/media/image1.jpeg" ContentType="image/jpeg"/>
  <Override PartName="/ppt/media/image9.png" ContentType="image/png"/>
  <Override PartName="/ppt/media/image2.png" ContentType="image/png"/>
  <Override PartName="/ppt/media/image6.gif" ContentType="image/gif"/>
  <Override PartName="/ppt/media/image7.gif" ContentType="image/gif"/>
  <Override PartName="/ppt/media/image8.gif" ContentType="image/gif"/>
  <Override PartName="/ppt/media/image19.jpeg" ContentType="image/jpeg"/>
  <Override PartName="/ppt/media/image18.jpeg" ContentType="image/jpeg"/>
  <Override PartName="/ppt/media/image17.jpeg" ContentType="image/jpeg"/>
  <Override PartName="/ppt/media/image15.jpeg" ContentType="image/jpeg"/>
  <Override PartName="/ppt/media/image13.jpeg" ContentType="image/jpeg"/>
  <Override PartName="/ppt/media/image10.jpeg" ContentType="image/jpeg"/>
  <Override PartName="/ppt/media/image16.jpeg" ContentType="image/jpeg"/>
  <Override PartName="/ppt/media/image11.jpeg" ContentType="image/jpeg"/>
  <Override PartName="/ppt/media/image12.jpeg" ContentType="image/jpeg"/>
  <Override PartName="/ppt/media/image14.jpeg" ContentType="image/jpeg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edit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Mast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er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title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A7A210FF-C157-4796-996F-A72075AF9809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3/27/24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977C839-FEA8-4272-9909-961C474111A9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outline text 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Outline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Outlin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e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edit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Mast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er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title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D1893818-F705-4462-8902-24ADF50C7D11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3/27/24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8" name="PlaceHolder 8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BB12319-79E9-472E-8B7D-C7F20EE2E9A7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to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edit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Mast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er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title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6DB0BC40-7C75-494C-A2F1-86A36CAF5B57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3/27/24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B20BE3D-5CA8-4ACF-A558-E91360AFFD12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image" Target="../media/image14.jpeg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2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image" Target="../media/image17.jpeg"/><Relationship Id="rId3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slideLayout" Target="../slideLayouts/slideLayout2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gif"/><Relationship Id="rId3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gif"/><Relationship Id="rId2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gif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jpeg"/><Relationship Id="rId3" Type="http://schemas.openxmlformats.org/officeDocument/2006/relationships/image" Target="../media/image11.jpeg"/><Relationship Id="rId4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057400"/>
            <a:ext cx="84578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latin typeface="Calibri"/>
              </a:rPr>
              <a:t>BAB III</a:t>
            </a:r>
            <a:br/>
            <a:r>
              <a:rPr b="1" lang="en-US" sz="4400" spc="-1" strike="noStrike">
                <a:solidFill>
                  <a:srgbClr val="000000"/>
                </a:solidFill>
                <a:latin typeface="Calibri"/>
              </a:rPr>
              <a:t>Media Transmisi</a:t>
            </a:r>
            <a:br/>
            <a:r>
              <a:rPr b="1" lang="en-US" sz="4400" spc="-1" strike="noStrike">
                <a:solidFill>
                  <a:srgbClr val="000000"/>
                </a:solidFill>
                <a:latin typeface="Calibri"/>
              </a:rPr>
              <a:t> Komunikasi Data &amp; Jaringan komputer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1600200" y="41148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Dosen Pengampu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MARDIANTO,S.Kom.,M.Cs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latin typeface="Arial"/>
            </a:endParaRPr>
          </a:p>
        </p:txBody>
      </p:sp>
      <p:pic>
        <p:nvPicPr>
          <p:cNvPr id="128" name="Picture 3" descr=""/>
          <p:cNvPicPr/>
          <p:nvPr/>
        </p:nvPicPr>
        <p:blipFill>
          <a:blip r:embed="rId2"/>
          <a:stretch/>
        </p:blipFill>
        <p:spPr>
          <a:xfrm>
            <a:off x="228600" y="152280"/>
            <a:ext cx="1828440" cy="1761480"/>
          </a:xfrm>
          <a:prstGeom prst="rect">
            <a:avLst/>
          </a:prstGeom>
          <a:ln>
            <a:noFill/>
          </a:ln>
        </p:spPr>
      </p:pic>
    </p:spTree>
  </p:cSld>
  <p:transition>
    <p:dissolv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latin typeface="Calibri"/>
              </a:rPr>
              <a:t>Media Transmisi </a:t>
            </a:r>
            <a:br/>
            <a:r>
              <a:rPr b="1" lang="en-US" sz="4400" spc="-1" strike="noStrike">
                <a:solidFill>
                  <a:srgbClr val="000000"/>
                </a:solidFill>
                <a:latin typeface="Calibri"/>
              </a:rPr>
              <a:t>Kabel Koaksial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ransition>
    <p:dissolve/>
  </p:transition>
  <p:timing>
    <p:tnLst>
      <p:par>
        <p:cTn id="165" dur="indefinite" restart="never" nodeType="tmRoot">
          <p:childTnLst>
            <p:seq>
              <p:cTn id="16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Kabel Koaksial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457200" y="1600200"/>
            <a:ext cx="4039920" cy="4601880"/>
          </a:xfrm>
          <a:prstGeom prst="rect">
            <a:avLst/>
          </a:prstGeom>
          <a:gradFill rotWithShape="0">
            <a:gsLst>
              <a:gs pos="0">
                <a:srgbClr val="d9caee"/>
              </a:gs>
              <a:gs pos="100000">
                <a:srgbClr val="f1eaf8"/>
              </a:gs>
            </a:gsLst>
            <a:lin ang="16200000"/>
          </a:gradFill>
          <a:ln w="9360">
            <a:noFill/>
          </a:ln>
        </p:spPr>
        <p:txBody>
          <a:bodyPr>
            <a:normAutofit/>
          </a:bodyPr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Kabel Koaksial Terdiri dari dua induktor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Digunakan pada pita frekuensi yang besar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Kabel koaksial terdiri dari konduktor inti dengan konduktor yang ada disekelilingnya oleh kawat-kawat kecil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Diantara konduktor inti dan kondiuktor yang ada disekelilingnya terdapat isolator (jacket/shield)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Interferensi lebih kecil karena adanya pelindung tersebut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9" name="Content Placeholder 6" descr=""/>
          <p:cNvPicPr/>
          <p:nvPr/>
        </p:nvPicPr>
        <p:blipFill>
          <a:blip r:embed="rId1"/>
          <a:stretch/>
        </p:blipFill>
        <p:spPr>
          <a:xfrm>
            <a:off x="4648320" y="1676520"/>
            <a:ext cx="4114440" cy="2666520"/>
          </a:xfrm>
          <a:prstGeom prst="rect">
            <a:avLst/>
          </a:prstGeom>
          <a:ln>
            <a:noFill/>
          </a:ln>
        </p:spPr>
      </p:pic>
      <p:pic>
        <p:nvPicPr>
          <p:cNvPr id="170" name="Picture 7" descr=""/>
          <p:cNvPicPr/>
          <p:nvPr/>
        </p:nvPicPr>
        <p:blipFill>
          <a:blip r:embed="rId2"/>
          <a:stretch/>
        </p:blipFill>
        <p:spPr>
          <a:xfrm>
            <a:off x="4724280" y="4572000"/>
            <a:ext cx="3962160" cy="1676160"/>
          </a:xfrm>
          <a:prstGeom prst="rect">
            <a:avLst/>
          </a:prstGeom>
          <a:ln>
            <a:noFill/>
          </a:ln>
        </p:spPr>
      </p:pic>
    </p:spTree>
  </p:cSld>
  <p:transition>
    <p:dissolve/>
  </p:transition>
  <p:timing>
    <p:tnLst>
      <p:par>
        <p:cTn id="167" dur="indefinite" restart="never" nodeType="tmRoot">
          <p:childTnLst>
            <p:seq>
              <p:cTn id="168" dur="indefinite" nodeType="mainSeq">
                <p:childTnLst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73" dur="5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178" dur="2000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183" dur="2000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188" dur="2000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93" dur="500"/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9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0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274680"/>
            <a:ext cx="8229240" cy="94428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en-US" sz="3600" spc="-1" strike="noStrike">
                <a:solidFill>
                  <a:srgbClr val="000000"/>
                </a:solidFill>
                <a:latin typeface="Calibri"/>
              </a:rPr>
              <a:t>Keuntungan dan Kegunaan Kabel Koaksial</a:t>
            </a:r>
            <a:endParaRPr b="0" lang="en-U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gradFill rotWithShape="0">
            <a:gsLst>
              <a:gs pos="0">
                <a:srgbClr val="e3fbc2"/>
              </a:gs>
              <a:gs pos="100000">
                <a:srgbClr val="f4ffe6"/>
              </a:gs>
            </a:gsLst>
            <a:lin ang="16200000"/>
          </a:gradFill>
          <a:ln w="9360">
            <a:solidFill>
              <a:srgbClr val="98b855"/>
            </a:solidFill>
            <a:round/>
          </a:ln>
        </p:spPr>
        <p:txBody>
          <a:bodyPr anchor="b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Kabel Koaksial Digunakan Untuk Keperluan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3"/>
          <p:cNvSpPr txBox="1"/>
          <p:nvPr/>
        </p:nvSpPr>
        <p:spPr>
          <a:xfrm>
            <a:off x="457200" y="2174760"/>
            <a:ext cx="4039920" cy="1863360"/>
          </a:xfrm>
          <a:prstGeom prst="rect">
            <a:avLst/>
          </a:prstGeom>
          <a:gradFill rotWithShape="0">
            <a:gsLst>
              <a:gs pos="0">
                <a:srgbClr val="5e437f"/>
              </a:gs>
              <a:gs pos="100000">
                <a:srgbClr val="7b57a5"/>
              </a:gs>
            </a:gsLst>
            <a:lin ang="16200000"/>
          </a:gradFill>
          <a:ln w="9360">
            <a:solidFill>
              <a:srgbClr val="7d5fa0"/>
            </a:solidFill>
            <a:round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Antena Televisi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Transmisi Telepon jarak jauh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Link Komputer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LAN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TextShape 4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gradFill rotWithShape="0">
            <a:gsLst>
              <a:gs pos="0">
                <a:srgbClr val="e3fbc2"/>
              </a:gs>
              <a:gs pos="100000">
                <a:srgbClr val="f4ffe6"/>
              </a:gs>
            </a:gsLst>
            <a:lin ang="16200000"/>
          </a:gradFill>
          <a:ln w="9360">
            <a:solidFill>
              <a:srgbClr val="98b855"/>
            </a:solidFill>
            <a:round/>
          </a:ln>
        </p:spPr>
        <p:txBody>
          <a:bodyPr anchor="b"/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Keuntungan Kabel Koaksial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TextShape 5"/>
          <p:cNvSpPr txBox="1"/>
          <p:nvPr/>
        </p:nvSpPr>
        <p:spPr>
          <a:xfrm>
            <a:off x="4645080" y="2174760"/>
            <a:ext cx="4041360" cy="3311280"/>
          </a:xfrm>
          <a:prstGeom prst="rect">
            <a:avLst/>
          </a:prstGeom>
          <a:gradFill rotWithShape="0">
            <a:gsLst>
              <a:gs pos="0">
                <a:srgbClr val="bfecff"/>
              </a:gs>
              <a:gs pos="100000">
                <a:srgbClr val="e6f7ff"/>
              </a:gs>
            </a:gsLst>
            <a:lin ang="16200000"/>
          </a:gradFill>
          <a:ln w="9360">
            <a:solidFill>
              <a:srgbClr val="46aac4"/>
            </a:solidFill>
            <a:round/>
          </a:ln>
        </p:spPr>
        <p:txBody>
          <a:bodyPr/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Lebih Panjang (up to 500m)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Lebih Cocok Sebagai Backbone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Lebih Murah dari serat Backbone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Lebih Tahan Terhadap Interferensi Elektromagnetik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ransition>
    <p:dissolve/>
  </p:transition>
  <p:timing>
    <p:tnLst>
      <p:par>
        <p:cTn id="204" dur="indefinite" restart="never" nodeType="tmRoot">
          <p:childTnLst>
            <p:seq>
              <p:cTn id="205" dur="indefinite" nodeType="mainSeq">
                <p:childTnLst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10" dur="500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5" dur="500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8" dur="500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1" dur="500"/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4" dur="500"/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29" dur="500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34" dur="5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37" dur="5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0" dur="5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3" dur="5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4680"/>
            <a:ext cx="8229240" cy="94428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Tipe Kabel Koaksial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solidFill>
            <a:srgbClr val="8064a2"/>
          </a:solidFill>
          <a:ln w="25560">
            <a:solidFill>
              <a:srgbClr val="5e4977"/>
            </a:solidFill>
            <a:round/>
          </a:ln>
        </p:spPr>
        <p:txBody>
          <a:bodyPr anchor="b"/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ffffff"/>
                </a:solidFill>
                <a:latin typeface="Calibri"/>
              </a:rPr>
              <a:t>Thick Coax Cable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TextShape 3"/>
          <p:cNvSpPr txBox="1"/>
          <p:nvPr/>
        </p:nvSpPr>
        <p:spPr>
          <a:xfrm>
            <a:off x="457200" y="2174760"/>
            <a:ext cx="4039920" cy="2396880"/>
          </a:xfrm>
          <a:prstGeom prst="rect">
            <a:avLst/>
          </a:prstGeom>
          <a:solidFill>
            <a:srgbClr val="4bacc6"/>
          </a:solidFill>
          <a:ln w="38160">
            <a:solidFill>
              <a:srgbClr val="ffffff"/>
            </a:solidFill>
            <a:round/>
          </a:ln>
        </p:spPr>
        <p:txBody>
          <a:bodyPr/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Dispesifikasikan Berdasarkan Standar IEEE 802.3 10BASE5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TextShape 4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solidFill>
            <a:srgbClr val="8064a2"/>
          </a:solidFill>
          <a:ln w="38160">
            <a:solidFill>
              <a:srgbClr val="ffffff"/>
            </a:solidFill>
            <a:round/>
          </a:ln>
        </p:spPr>
        <p:txBody>
          <a:bodyPr anchor="b"/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n-US" sz="2400" spc="-1" strike="noStrike">
                <a:solidFill>
                  <a:srgbClr val="ffffff"/>
                </a:solidFill>
                <a:latin typeface="Calibri"/>
              </a:rPr>
              <a:t>Thin Coaxsial Cable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TextShape 5"/>
          <p:cNvSpPr txBox="1"/>
          <p:nvPr/>
        </p:nvSpPr>
        <p:spPr>
          <a:xfrm>
            <a:off x="4645080" y="2174760"/>
            <a:ext cx="4041360" cy="2396880"/>
          </a:xfrm>
          <a:prstGeom prst="rect">
            <a:avLst/>
          </a:prstGeom>
          <a:solidFill>
            <a:srgbClr val="4bacc6"/>
          </a:solidFill>
          <a:ln w="38160">
            <a:solidFill>
              <a:srgbClr val="ffffff"/>
            </a:solidFill>
            <a:round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Dispesifikasikan berdasarkan  standar  IEEE 802.3-10BASE2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BNC-T Conektor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Cocok Untuk Topologi Bus,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ransition>
    <p:dissolve/>
  </p:transition>
  <p:timing>
    <p:tnLst>
      <p:par>
        <p:cTn id="244" dur="indefinite" restart="never" nodeType="tmRoot">
          <p:childTnLst>
            <p:seq>
              <p:cTn id="245" dur="indefinite" nodeType="mainSeq">
                <p:childTnLst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50" dur="5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55" dur="5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60" dur="500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65" dur="50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68" dur="500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71" dur="500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latin typeface="Calibri"/>
              </a:rPr>
              <a:t>Media Transmisi </a:t>
            </a:r>
            <a:br/>
            <a:r>
              <a:rPr b="1" lang="en-US" sz="4400" spc="-1" strike="noStrike">
                <a:solidFill>
                  <a:srgbClr val="000000"/>
                </a:solidFill>
                <a:latin typeface="Calibri"/>
              </a:rPr>
              <a:t>Serat Optic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ransition>
    <p:dissolve/>
  </p:transition>
  <p:timing>
    <p:tnLst>
      <p:par>
        <p:cTn id="272" dur="indefinite" restart="never" nodeType="tmRoot">
          <p:childTnLst>
            <p:seq>
              <p:cTn id="27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274680"/>
            <a:ext cx="8229240" cy="109656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Kabel Serat Optik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3" name="Content Placeholder 6" descr=""/>
          <p:cNvPicPr/>
          <p:nvPr/>
        </p:nvPicPr>
        <p:blipFill>
          <a:blip r:embed="rId1"/>
          <a:stretch/>
        </p:blipFill>
        <p:spPr>
          <a:xfrm>
            <a:off x="457200" y="2590920"/>
            <a:ext cx="3809520" cy="2679120"/>
          </a:xfrm>
          <a:prstGeom prst="rect">
            <a:avLst/>
          </a:prstGeom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84" name="Content Placeholder 7" descr=""/>
          <p:cNvPicPr/>
          <p:nvPr/>
        </p:nvPicPr>
        <p:blipFill>
          <a:blip r:embed="rId2"/>
          <a:stretch/>
        </p:blipFill>
        <p:spPr>
          <a:xfrm>
            <a:off x="4648320" y="2438280"/>
            <a:ext cx="4236480" cy="2819160"/>
          </a:xfrm>
          <a:prstGeom prst="rect">
            <a:avLst/>
          </a:prstGeom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</p:pic>
    </p:spTree>
  </p:cSld>
  <p:transition>
    <p:dissolve/>
  </p:transition>
  <p:timing>
    <p:tnLst>
      <p:par>
        <p:cTn id="274" dur="indefinite" restart="never" nodeType="tmRoot">
          <p:childTnLst>
            <p:seq>
              <p:cTn id="27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Picture 5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</p:spTree>
  </p:cSld>
  <p:transition>
    <p:dissolve/>
  </p:transition>
  <p:timing>
    <p:tnLst>
      <p:par>
        <p:cTn id="276" dur="indefinite" restart="never" nodeType="tmRoot">
          <p:childTnLst>
            <p:seq>
              <p:cTn id="27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Content Placeholder 4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</p:spTree>
  </p:cSld>
  <p:transition>
    <p:dissolve/>
  </p:transition>
  <p:timing>
    <p:tnLst>
      <p:par>
        <p:cTn id="278" dur="indefinite" restart="never" nodeType="tmRoot">
          <p:childTnLst>
            <p:seq>
              <p:cTn id="27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685800" y="2286000"/>
            <a:ext cx="7772040" cy="146952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Media Transmisi Tanpa Kabel </a:t>
            </a:r>
            <a:br/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UnGuided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ransition>
    <p:dissolve/>
  </p:transition>
  <p:timing>
    <p:tnLst>
      <p:par>
        <p:cTn id="280" dur="indefinite" restart="never" nodeType="tmRoot">
          <p:childTnLst>
            <p:seq>
              <p:cTn id="28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ransition>
    <p:dissolve/>
  </p:transition>
  <p:timing>
    <p:tnLst>
      <p:par>
        <p:cTn id="282" dur="indefinite" restart="never" nodeType="tmRoot">
          <p:childTnLst>
            <p:seq>
              <p:cTn id="28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000000"/>
                </a:solidFill>
                <a:latin typeface="Calibri"/>
              </a:rPr>
              <a:t>Media Transmisi Kabel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1371600" y="3886200"/>
            <a:ext cx="6400440" cy="990360"/>
          </a:xfrm>
          <a:prstGeom prst="rect">
            <a:avLst/>
          </a:prstGeom>
          <a:gradFill rotWithShape="0">
            <a:gsLst>
              <a:gs pos="0">
                <a:srgbClr val="e3fbc2"/>
              </a:gs>
              <a:gs pos="100000">
                <a:srgbClr val="f4ffe6"/>
              </a:gs>
            </a:gsLst>
            <a:lin ang="16200000"/>
          </a:gradFill>
          <a:ln w="9360"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en-US" sz="6000" spc="-1" strike="noStrike">
                <a:solidFill>
                  <a:srgbClr val="000000"/>
                </a:solidFill>
                <a:latin typeface="Calibri"/>
              </a:rPr>
              <a:t>Twister Pair</a:t>
            </a:r>
            <a:endParaRPr b="0" lang="en-US" sz="6000" spc="-1" strike="noStrike">
              <a:latin typeface="Arial"/>
            </a:endParaRPr>
          </a:p>
        </p:txBody>
      </p:sp>
    </p:spTree>
  </p:cSld>
  <p:transition>
    <p:dissolve/>
  </p:transition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Unshielded Twisted Pair (UTP)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457200" y="1523880"/>
            <a:ext cx="4039920" cy="3951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txBody>
          <a:bodyPr>
            <a:normAutofit/>
          </a:bodyPr>
          <a:p>
            <a:pPr marL="343080" indent="-342720" algn="just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Salah satu jenis kabel yang digunakan untuk membuat jaringan lokal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Kabel ini menggunakan bahan dasar tembaga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Di dalamnya terdapat 4 pasang kabel yang setiap pasangnya dipilin 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3" name="Content Placeholder 3" descr=""/>
          <p:cNvPicPr/>
          <p:nvPr/>
        </p:nvPicPr>
        <p:blipFill>
          <a:blip r:embed="rId1"/>
          <a:srcRect l="0" t="53874" r="0" b="0"/>
          <a:stretch/>
        </p:blipFill>
        <p:spPr>
          <a:xfrm>
            <a:off x="4648320" y="1600200"/>
            <a:ext cx="4041360" cy="3047760"/>
          </a:xfrm>
          <a:prstGeom prst="rect">
            <a:avLst/>
          </a:prstGeom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</p:pic>
    </p:spTree>
  </p:cSld>
  <p:transition>
    <p:dissolve/>
  </p:transition>
  <p:timing>
    <p:tnLst>
      <p:par>
        <p:cTn id="5" dur="indefinite" restart="never" nodeType="tmRoot">
          <p:childTnLst>
            <p:seq>
              <p:cTn id="6" dur="indefinite" nodeType="mainSeq">
                <p:childTnLst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1" dur="500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6" dur="500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" dur="500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Shielded Twister Pair (STP)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533520" y="1676520"/>
            <a:ext cx="4039920" cy="2514240"/>
          </a:xfrm>
          <a:prstGeom prst="rect">
            <a:avLst/>
          </a:prstGeom>
          <a:gradFill rotWithShape="0">
            <a:gsLst>
              <a:gs pos="0">
                <a:srgbClr val="d9caee"/>
              </a:gs>
              <a:gs pos="100000">
                <a:srgbClr val="f1eaf8"/>
              </a:gs>
            </a:gsLst>
            <a:lin ang="16200000"/>
          </a:gradFill>
          <a:ln w="9360"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Pada bagian kabel STP terdapat satu lapisan pelindung kabel internal untuk melindungi data yang ditransmisikan dari interferensi  atau gangunan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479"/>
              </a:spcBef>
            </a:pP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6" name="Content Placeholder 3" descr=""/>
          <p:cNvPicPr/>
          <p:nvPr/>
        </p:nvPicPr>
        <p:blipFill>
          <a:blip r:embed="rId1"/>
          <a:srcRect l="0" t="10101" r="0" b="57911"/>
          <a:stretch/>
        </p:blipFill>
        <p:spPr>
          <a:xfrm>
            <a:off x="4876920" y="1676520"/>
            <a:ext cx="3809520" cy="2590560"/>
          </a:xfrm>
          <a:prstGeom prst="rect">
            <a:avLst/>
          </a:prstGeom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</p:pic>
    </p:spTree>
  </p:cSld>
  <p:transition>
    <p:dissolve/>
  </p:transition>
  <p:timing>
    <p:tnLst>
      <p:par>
        <p:cTn id="27" dur="indefinite" restart="never" nodeType="tmRoot">
          <p:childTnLst>
            <p:seq>
              <p:cTn id="28" dur="indefinite" nodeType="mainSeq">
                <p:childTnLst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33" dur="500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3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57200" y="274680"/>
            <a:ext cx="8229240" cy="63936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Tipe Kabel UTP dan STP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8" name="Table 2"/>
          <p:cNvGraphicFramePr/>
          <p:nvPr/>
        </p:nvGraphicFramePr>
        <p:xfrm>
          <a:off x="533520" y="1066680"/>
          <a:ext cx="8229240" cy="3337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265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Type Kabel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Keterangan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1135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UTP Category 1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Analog : Biasanya digunakan untuk perangkat telepon pada jalur ISDN (Integrated Service Digital Network), juga untuk menghubungkan modem dengan jalur telepon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094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UTP Category 2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Biasa Mencapai 4 Mbits (Sering Digunakan pada topologi token ring)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5094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UTP/STP Category 3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 Mbits data transfer (sering digunakan untuk topologi Token Ring atau 10 BaseT)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094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UTP/STP Category 4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 Mbits data transfer (Sering Digunakan Pada topologi Token Ring)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9270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UTP/STP Category 5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Bisa Mencapai 100 Mbits data transfer /22 db (Sering Digunakan Pada Topologi Star atau tree ) Ethernet 10 Mbps, Fastethernet 100 Mbps, Token ring 16 Mbps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006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UTP / STP Category 5e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Gigabit Ethernet(1000 Mbps), jarak 100 M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10306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UTP/STP Category 6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2,5 Gigabit Ethernet,  menjangkau jarak hingga 100 m, atau 10 Gbps (Gigabit Ethernet) 25 m, 20,2 db Up to 155 MHz atau 250 MHz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7959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STP Category 7</a:t>
                      </a:r>
                      <a:endParaRPr b="0" lang="en-US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Giga Ethernet /20,8 db (Giga Ethernet). Up To 200 MHz atau 700 MHz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transition>
    <p:dissolve/>
  </p:transition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0" y="228600"/>
            <a:ext cx="7543440" cy="79164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Penggunaan Kabel Straight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152280" y="1371600"/>
            <a:ext cx="3352320" cy="2437920"/>
          </a:xfrm>
          <a:prstGeom prst="rect">
            <a:avLst/>
          </a:prstGeom>
          <a:gradFill rotWithShape="0">
            <a:gsLst>
              <a:gs pos="0">
                <a:srgbClr val="bfd4fe"/>
              </a:gs>
              <a:gs pos="100000">
                <a:srgbClr val="e5ef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PC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Hub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PC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Switch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Hub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Hub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Switch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Router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1" name="Content Placeholder 3" descr=""/>
          <p:cNvPicPr/>
          <p:nvPr/>
        </p:nvPicPr>
        <p:blipFill>
          <a:blip r:embed="rId1"/>
          <a:stretch/>
        </p:blipFill>
        <p:spPr>
          <a:xfrm>
            <a:off x="3657600" y="1295280"/>
            <a:ext cx="5181120" cy="2666520"/>
          </a:xfrm>
          <a:prstGeom prst="rect">
            <a:avLst/>
          </a:prstGeom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42" name="Picture 5" descr=""/>
          <p:cNvPicPr/>
          <p:nvPr/>
        </p:nvPicPr>
        <p:blipFill>
          <a:blip r:embed="rId2"/>
          <a:srcRect l="0" t="9015" r="0" b="53552"/>
          <a:stretch/>
        </p:blipFill>
        <p:spPr>
          <a:xfrm>
            <a:off x="1447920" y="4191120"/>
            <a:ext cx="7314840" cy="2230200"/>
          </a:xfrm>
          <a:prstGeom prst="rect">
            <a:avLst/>
          </a:prstGeom>
          <a:ln>
            <a:solidFill>
              <a:srgbClr val="be4b48"/>
            </a:solidFill>
            <a:round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</p:spPr>
      </p:pic>
    </p:spTree>
  </p:cSld>
  <p:transition>
    <p:dissolve/>
  </p:transition>
  <p:timing>
    <p:tnLst>
      <p:par>
        <p:cTn id="41" dur="indefinite" restart="never" nodeType="tmRoot">
          <p:childTnLst>
            <p:seq>
              <p:cTn id="42" dur="indefinite" nodeType="mainSeq"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7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0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3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6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6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0" y="76320"/>
            <a:ext cx="6552720" cy="94428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Penggunaan Kabel Cross Over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4" name="Picture 4" descr=""/>
          <p:cNvPicPr/>
          <p:nvPr/>
        </p:nvPicPr>
        <p:blipFill>
          <a:blip r:embed="rId1"/>
          <a:srcRect l="50136" t="0" r="0" b="0"/>
          <a:stretch/>
        </p:blipFill>
        <p:spPr>
          <a:xfrm>
            <a:off x="3962520" y="1371600"/>
            <a:ext cx="3962160" cy="2209320"/>
          </a:xfrm>
          <a:prstGeom prst="rect">
            <a:avLst/>
          </a:prstGeom>
          <a:ln>
            <a:noFill/>
          </a:ln>
        </p:spPr>
      </p:pic>
      <p:sp>
        <p:nvSpPr>
          <p:cNvPr id="145" name="CustomShape 2"/>
          <p:cNvSpPr/>
          <p:nvPr/>
        </p:nvSpPr>
        <p:spPr>
          <a:xfrm>
            <a:off x="228600" y="1295280"/>
            <a:ext cx="2971440" cy="2039400"/>
          </a:xfrm>
          <a:prstGeom prst="rect">
            <a:avLst/>
          </a:prstGeom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PC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PC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Switch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Switch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Switch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Hub</a:t>
            </a:r>
            <a:endParaRPr b="0" lang="en-US" sz="3200" spc="-1" strike="noStrike">
              <a:latin typeface="Arial"/>
            </a:endParaRPr>
          </a:p>
        </p:txBody>
      </p:sp>
      <p:graphicFrame>
        <p:nvGraphicFramePr>
          <p:cNvPr id="146" name="Table 3"/>
          <p:cNvGraphicFramePr/>
          <p:nvPr/>
        </p:nvGraphicFramePr>
        <p:xfrm>
          <a:off x="6477120" y="3733920"/>
          <a:ext cx="2437920" cy="2966400"/>
        </p:xfrm>
        <a:graphic>
          <a:graphicData uri="http://schemas.openxmlformats.org/drawingml/2006/table">
            <a:tbl>
              <a:tblPr/>
              <a:tblGrid>
                <a:gridCol w="380880"/>
                <a:gridCol w="2057400"/>
              </a:tblGrid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Putih-Orange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Orange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Putih-Hijau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Biru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 – Biru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Hijau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Putih-Coklat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Coklat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7" name="Table 4"/>
          <p:cNvGraphicFramePr/>
          <p:nvPr/>
        </p:nvGraphicFramePr>
        <p:xfrm>
          <a:off x="2666880" y="3733920"/>
          <a:ext cx="2437920" cy="2966400"/>
        </p:xfrm>
        <a:graphic>
          <a:graphicData uri="http://schemas.openxmlformats.org/drawingml/2006/table">
            <a:tbl>
              <a:tblPr/>
              <a:tblGrid>
                <a:gridCol w="380880"/>
                <a:gridCol w="2057400"/>
              </a:tblGrid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Putih-Hijau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Hijau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Putih-Orange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Biru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Putih-Biru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Orange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Putih-Coklat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Coklat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8" name="CustomShape 5"/>
          <p:cNvSpPr/>
          <p:nvPr/>
        </p:nvSpPr>
        <p:spPr>
          <a:xfrm flipH="1" flipV="1" rot="5400000">
            <a:off x="2476080" y="2094840"/>
            <a:ext cx="2209320" cy="914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6"/>
          <p:cNvSpPr/>
          <p:nvPr/>
        </p:nvSpPr>
        <p:spPr>
          <a:xfrm flipV="1" rot="16200000">
            <a:off x="7201440" y="2171160"/>
            <a:ext cx="2285640" cy="837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  <p:timing>
    <p:tnLst>
      <p:par>
        <p:cTn id="67" dur="indefinite" restart="never" nodeType="tmRoot">
          <p:childTnLst>
            <p:seq>
              <p:cTn id="68" dur="indefinite" nodeType="mainSeq">
                <p:childTnLst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73" dur="50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76" dur="500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79" dur="500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8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8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9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9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0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0" y="228600"/>
            <a:ext cx="5562360" cy="68544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</a:rPr>
              <a:t>Penggunaan Kabel Roll-Over</a:t>
            </a:r>
            <a:endParaRPr b="0" lang="en-U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380880" y="1143000"/>
            <a:ext cx="4952520" cy="1066320"/>
          </a:xfrm>
          <a:prstGeom prst="rect">
            <a:avLst/>
          </a:prstGeom>
          <a:gradFill rotWithShape="0">
            <a:gsLst>
              <a:gs pos="0">
                <a:srgbClr val="d9caee"/>
              </a:gs>
              <a:gs pos="100000">
                <a:srgbClr val="f1eaf8"/>
              </a:gs>
            </a:gsLst>
            <a:lin ang="16200000"/>
          </a:gradFill>
          <a:ln w="9360"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PC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Console Router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PC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Console Switch Managible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Router </a:t>
            </a:r>
            <a:r>
              <a:rPr b="0" lang="en-US" sz="3200" spc="-1" strike="noStrike">
                <a:solidFill>
                  <a:srgbClr val="000000"/>
                </a:solidFill>
                <a:latin typeface="Wingdings"/>
              </a:rPr>
              <a:t>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Modem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52" name="Table 3"/>
          <p:cNvGraphicFramePr/>
          <p:nvPr/>
        </p:nvGraphicFramePr>
        <p:xfrm>
          <a:off x="457200" y="2362320"/>
          <a:ext cx="8305560" cy="4114440"/>
        </p:xfrm>
        <a:graphic>
          <a:graphicData uri="http://schemas.openxmlformats.org/drawingml/2006/table">
            <a:tbl>
              <a:tblPr/>
              <a:tblGrid>
                <a:gridCol w="1661040"/>
                <a:gridCol w="1005840"/>
                <a:gridCol w="2316240"/>
                <a:gridCol w="1341000"/>
                <a:gridCol w="1981440"/>
              </a:tblGrid>
              <a:tr h="457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Router Pin Name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Router Pin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Direction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Workstation Pin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Workstation Pin Name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Putih-Orange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Coklat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Orange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Putih-Coklat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Putih-hijau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Hijau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Biru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 –Biru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Putih-Biru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Biru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Hijau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Putih-Hijau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Putih-Coklat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Orange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57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Coklat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Putih-Orange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53" name="CustomShape 4"/>
          <p:cNvSpPr/>
          <p:nvPr/>
        </p:nvSpPr>
        <p:spPr>
          <a:xfrm>
            <a:off x="3581280" y="3124080"/>
            <a:ext cx="114264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4140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5"/>
          <p:cNvSpPr/>
          <p:nvPr/>
        </p:nvSpPr>
        <p:spPr>
          <a:xfrm>
            <a:off x="3581280" y="3657600"/>
            <a:ext cx="114264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4140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6"/>
          <p:cNvSpPr/>
          <p:nvPr/>
        </p:nvSpPr>
        <p:spPr>
          <a:xfrm>
            <a:off x="3581280" y="4113360"/>
            <a:ext cx="114264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4140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7"/>
          <p:cNvSpPr/>
          <p:nvPr/>
        </p:nvSpPr>
        <p:spPr>
          <a:xfrm>
            <a:off x="3581280" y="4568760"/>
            <a:ext cx="114264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4140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8"/>
          <p:cNvSpPr/>
          <p:nvPr/>
        </p:nvSpPr>
        <p:spPr>
          <a:xfrm>
            <a:off x="3581280" y="5024520"/>
            <a:ext cx="114264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4140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9"/>
          <p:cNvSpPr/>
          <p:nvPr/>
        </p:nvSpPr>
        <p:spPr>
          <a:xfrm>
            <a:off x="3581280" y="5479920"/>
            <a:ext cx="114264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4140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10"/>
          <p:cNvSpPr/>
          <p:nvPr/>
        </p:nvSpPr>
        <p:spPr>
          <a:xfrm>
            <a:off x="3581280" y="5935680"/>
            <a:ext cx="114264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4140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60" name="Picture 12" descr=""/>
          <p:cNvPicPr/>
          <p:nvPr/>
        </p:nvPicPr>
        <p:blipFill>
          <a:blip r:embed="rId1"/>
          <a:stretch/>
        </p:blipFill>
        <p:spPr>
          <a:xfrm>
            <a:off x="5410080" y="0"/>
            <a:ext cx="3276360" cy="2311200"/>
          </a:xfrm>
          <a:prstGeom prst="rect">
            <a:avLst/>
          </a:prstGeom>
          <a:ln>
            <a:noFill/>
          </a:ln>
        </p:spPr>
      </p:pic>
      <p:sp>
        <p:nvSpPr>
          <p:cNvPr id="161" name="CustomShape 11"/>
          <p:cNvSpPr/>
          <p:nvPr/>
        </p:nvSpPr>
        <p:spPr>
          <a:xfrm>
            <a:off x="3581280" y="6323040"/>
            <a:ext cx="114264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4140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  <p:timing>
    <p:tnLst>
      <p:par>
        <p:cTn id="101" dur="indefinite" restart="never" nodeType="tmRoot">
          <p:childTnLst>
            <p:seq>
              <p:cTn id="102" dur="indefinite" nodeType="mainSeq">
                <p:childTnLst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07" dur="5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10" dur="500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13" dur="500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1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2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2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2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3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3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3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4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4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4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gradFill rotWithShape="0">
            <a:gsLst>
              <a:gs pos="0">
                <a:srgbClr val="ffc1be"/>
              </a:gs>
              <a:gs pos="100000">
                <a:srgbClr val="ffe5e5"/>
              </a:gs>
            </a:gsLst>
            <a:lin ang="16200000"/>
          </a:gradFill>
          <a:ln w="9360"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Kabel Roll-Over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3" name="Content Placeholder 3" descr=""/>
          <p:cNvPicPr/>
          <p:nvPr/>
        </p:nvPicPr>
        <p:blipFill>
          <a:blip r:embed="rId1"/>
          <a:stretch/>
        </p:blipFill>
        <p:spPr>
          <a:xfrm>
            <a:off x="914400" y="4038480"/>
            <a:ext cx="6933960" cy="2057040"/>
          </a:xfrm>
          <a:prstGeom prst="rect">
            <a:avLst/>
          </a:prstGeom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64" name="Picture 4" descr=""/>
          <p:cNvPicPr/>
          <p:nvPr/>
        </p:nvPicPr>
        <p:blipFill>
          <a:blip r:embed="rId2"/>
          <a:stretch/>
        </p:blipFill>
        <p:spPr>
          <a:xfrm>
            <a:off x="813240" y="1676520"/>
            <a:ext cx="3072600" cy="1996560"/>
          </a:xfrm>
          <a:prstGeom prst="rect">
            <a:avLst/>
          </a:prstGeom>
          <a:ln>
            <a:noFill/>
          </a:ln>
          <a:effectLst>
            <a:outerShdw algn="ctr" blurRad="107950" dir="5400000" dist="127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</p:pic>
      <p:pic>
        <p:nvPicPr>
          <p:cNvPr id="165" name="Picture 5" descr=""/>
          <p:cNvPicPr/>
          <p:nvPr/>
        </p:nvPicPr>
        <p:blipFill>
          <a:blip r:embed="rId3"/>
          <a:stretch/>
        </p:blipFill>
        <p:spPr>
          <a:xfrm>
            <a:off x="5181480" y="1676520"/>
            <a:ext cx="2958120" cy="1752120"/>
          </a:xfrm>
          <a:prstGeom prst="rect">
            <a:avLst/>
          </a:prstGeom>
          <a:ln>
            <a:noFill/>
          </a:ln>
          <a:effectLst>
            <a:outerShdw algn="ctr" blurRad="44450" dir="5400000" dist="2794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</p:pic>
    </p:spTree>
  </p:cSld>
  <p:transition>
    <p:dissolve/>
  </p:transition>
  <p:timing>
    <p:tnLst>
      <p:par>
        <p:cTn id="148" dur="indefinite" restart="never" nodeType="tmRoot">
          <p:childTnLst>
            <p:seq>
              <p:cTn id="149" dur="indefinite" nodeType="mainSeq">
                <p:childTnLst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5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159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 additive="repl">
                                        <p:cTn id="164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Application>LibreOffice/6.0.7.3$Linux_X86_64 LibreOffice_project/00m0$Build-3</Application>
  <Words>501</Words>
  <Paragraphs>141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2016-10-13T17:21:22Z</dcterms:created>
  <dc:creator>MARDIANTO</dc:creator>
  <dc:description/>
  <dc:language>en-US</dc:language>
  <cp:lastModifiedBy/>
  <dcterms:modified xsi:type="dcterms:W3CDTF">2024-03-27T22:03:57Z</dcterms:modified>
  <cp:revision>28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19</vt:i4>
  </property>
</Properties>
</file>