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4" r:id="rId19"/>
    <p:sldId id="273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906000" cy="6858000" type="A4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18" y="6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F8AB7-B56F-4822-878B-11A4A5F9978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EE394-E309-47DB-B3B7-9639C2DE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1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EE394-E309-47DB-B3B7-9639C2DEBE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19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EE394-E309-47DB-B3B7-9639C2DEBE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23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EE394-E309-47DB-B3B7-9639C2DEBEC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9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7F1FB-6E17-4ACE-8CA3-1B7AAD109835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8420100" cy="85725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ARSITEKTUR SISTEM TERDISTRIBUSI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8300" y="4800600"/>
            <a:ext cx="6934200" cy="137160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Dosen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Pengampu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MARDIANTO,S.Kom.,M.Cs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USN STATU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1752600"/>
            <a:ext cx="2050978" cy="182403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0" y="1600200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1828800"/>
            <a:ext cx="2290763" cy="148465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3200400" cy="685800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12954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Centralized Architectures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667000"/>
            <a:ext cx="53340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4875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038"/>
            <a:ext cx="6438900" cy="1020762"/>
          </a:xfrm>
        </p:spPr>
        <p:txBody>
          <a:bodyPr>
            <a:noAutofit/>
          </a:bodyPr>
          <a:lstStyle/>
          <a:p>
            <a:r>
              <a:rPr lang="en-US" sz="2800" b="1" dirty="0"/>
              <a:t>Centralized Architectures (Client-Server</a:t>
            </a:r>
            <a:r>
              <a:rPr lang="en-US" sz="2800" b="1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43001"/>
            <a:ext cx="8915400" cy="498316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 smtClean="0"/>
              <a:t>Centralized System :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data, proses </a:t>
            </a:r>
            <a:r>
              <a:rPr lang="en-US" dirty="0" err="1" smtClean="0"/>
              <a:t>dan</a:t>
            </a:r>
            <a:r>
              <a:rPr lang="en-US" dirty="0" smtClean="0"/>
              <a:t> interface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terpusat</a:t>
            </a:r>
            <a:r>
              <a:rPr lang="en-US" dirty="0" smtClean="0"/>
              <a:t>. User </a:t>
            </a:r>
            <a:r>
              <a:rPr lang="en-US" dirty="0" err="1" smtClean="0"/>
              <a:t>berinteraksi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terminal </a:t>
            </a:r>
            <a:r>
              <a:rPr lang="en-US" dirty="0" err="1" smtClean="0"/>
              <a:t>atau</a:t>
            </a:r>
            <a:r>
              <a:rPr lang="en-US" dirty="0" smtClean="0"/>
              <a:t> emulator terminal</a:t>
            </a:r>
          </a:p>
          <a:p>
            <a:pPr marL="628650" indent="-400050" algn="just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computer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 CPU </a:t>
            </a:r>
            <a:r>
              <a:rPr lang="en-US" dirty="0" err="1" smtClean="0"/>
              <a:t>memproses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yang </a:t>
            </a:r>
            <a:r>
              <a:rPr lang="en-US" dirty="0" err="1" smtClean="0"/>
              <a:t>masuk</a:t>
            </a:r>
            <a:endParaRPr lang="en-US" dirty="0" smtClean="0"/>
          </a:p>
          <a:p>
            <a:pPr marL="628650" indent="-400050" algn="just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keandalan</a:t>
            </a:r>
            <a:endParaRPr lang="en-US" dirty="0" smtClean="0"/>
          </a:p>
          <a:p>
            <a:pPr marL="628650" indent="-400050" algn="just">
              <a:buFont typeface="Wingdings" panose="05000000000000000000" pitchFamily="2" charset="2"/>
              <a:buChar char="v"/>
            </a:pPr>
            <a:r>
              <a:rPr lang="en-US" dirty="0" err="1" smtClean="0"/>
              <a:t>Spesifikasi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09220" y="-91281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645809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6781800" cy="715962"/>
          </a:xfrm>
        </p:spPr>
        <p:txBody>
          <a:bodyPr>
            <a:noAutofit/>
          </a:bodyPr>
          <a:lstStyle/>
          <a:p>
            <a:r>
              <a:rPr lang="en-US" sz="2800" b="1" dirty="0"/>
              <a:t>Centralized Architectures (Client-Server)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143000"/>
            <a:ext cx="4953000" cy="44196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109220" y="-91281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8721512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6613920" cy="1143000"/>
          </a:xfrm>
        </p:spPr>
        <p:txBody>
          <a:bodyPr/>
          <a:lstStyle/>
          <a:p>
            <a:pPr algn="l"/>
            <a:r>
              <a:rPr lang="en-US" b="1" dirty="0"/>
              <a:t>Architectures </a:t>
            </a:r>
            <a:r>
              <a:rPr lang="en-US" b="1" dirty="0" smtClean="0"/>
              <a:t>Client-Server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4191000"/>
            <a:ext cx="9182100" cy="193516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Client-server </a:t>
            </a:r>
            <a:r>
              <a:rPr lang="en-US" dirty="0" err="1" smtClean="0"/>
              <a:t>ungul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endParaRPr lang="en-US" dirty="0" smtClean="0"/>
          </a:p>
          <a:p>
            <a:r>
              <a:rPr lang="en-US" dirty="0" err="1" smtClean="0"/>
              <a:t>Kekurangan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setup yang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kompleks</a:t>
            </a:r>
            <a:r>
              <a:rPr lang="en-US" dirty="0" smtClean="0"/>
              <a:t>,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sdm</a:t>
            </a:r>
            <a:r>
              <a:rPr lang="en-US" dirty="0" smtClean="0"/>
              <a:t> yang </a:t>
            </a:r>
            <a:r>
              <a:rPr lang="en-US" dirty="0" err="1" smtClean="0"/>
              <a:t>handal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mengelola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47800"/>
            <a:ext cx="8343900" cy="22098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109220" y="-91281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598206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Application Layering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User Interface Level </a:t>
            </a:r>
            <a:r>
              <a:rPr lang="en-US" dirty="0" smtClean="0"/>
              <a:t>: GUI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berinteraksi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end user</a:t>
            </a:r>
          </a:p>
          <a:p>
            <a:r>
              <a:rPr lang="en-US" b="1" dirty="0" smtClean="0"/>
              <a:t>Processing level :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pemerosessan</a:t>
            </a:r>
            <a:r>
              <a:rPr lang="en-US" dirty="0" smtClean="0"/>
              <a:t> data – </a:t>
            </a:r>
            <a:r>
              <a:rPr lang="en-US" dirty="0" err="1" smtClean="0"/>
              <a:t>fungsionalitas</a:t>
            </a:r>
            <a:r>
              <a:rPr lang="en-US" dirty="0" smtClean="0"/>
              <a:t> </a:t>
            </a:r>
            <a:r>
              <a:rPr lang="en-US" dirty="0" err="1" smtClean="0"/>
              <a:t>inti</a:t>
            </a:r>
            <a:endParaRPr lang="en-US" dirty="0" smtClean="0"/>
          </a:p>
          <a:p>
            <a:r>
              <a:rPr lang="en-US" b="1" dirty="0" smtClean="0"/>
              <a:t>Data Level : </a:t>
            </a:r>
            <a:r>
              <a:rPr lang="en-US" dirty="0" err="1" smtClean="0"/>
              <a:t>berinteraksi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basis data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file</a:t>
            </a:r>
          </a:p>
          <a:p>
            <a:pPr marL="800100" indent="-457200">
              <a:buFont typeface="Wingdings" panose="05000000000000000000" pitchFamily="2" charset="2"/>
              <a:buChar char="q"/>
            </a:pPr>
            <a:r>
              <a:rPr lang="en-US" dirty="0" smtClean="0"/>
              <a:t>data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persisten</a:t>
            </a:r>
            <a:r>
              <a:rPr lang="en-US" dirty="0" smtClean="0"/>
              <a:t> :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meskipun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klien</a:t>
            </a:r>
            <a:r>
              <a:rPr lang="en-US" dirty="0" smtClean="0"/>
              <a:t> yang </a:t>
            </a:r>
            <a:r>
              <a:rPr lang="en-US" dirty="0" err="1" smtClean="0"/>
              <a:t>mengaksesnya</a:t>
            </a:r>
            <a:endParaRPr lang="en-US" dirty="0"/>
          </a:p>
          <a:p>
            <a:pPr marL="800100" indent="-457200">
              <a:buFont typeface="Wingdings" panose="05000000000000000000" pitchFamily="2" charset="2"/>
              <a:buChar char="q"/>
            </a:pPr>
            <a:r>
              <a:rPr lang="en-US" dirty="0" smtClean="0"/>
              <a:t>File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database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09220" y="-91281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362922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Application </a:t>
            </a:r>
            <a:r>
              <a:rPr lang="en-US" b="1" dirty="0" smtClean="0"/>
              <a:t>Layering (Cont.)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00200"/>
            <a:ext cx="8659420" cy="4572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109220" y="-91281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4848554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Multitier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3 </a:t>
            </a:r>
            <a:r>
              <a:rPr lang="en-US" dirty="0" err="1"/>
              <a:t>logikal</a:t>
            </a:r>
            <a:r>
              <a:rPr lang="en-US" dirty="0"/>
              <a:t> Layer </a:t>
            </a:r>
            <a:r>
              <a:rPr lang="en-US" dirty="0" err="1" smtClean="0"/>
              <a:t>adalah</a:t>
            </a:r>
            <a:r>
              <a:rPr lang="en-US" dirty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 smtClean="0"/>
              <a:t>fisik</a:t>
            </a:r>
            <a:r>
              <a:rPr lang="en-US" dirty="0"/>
              <a:t> </a:t>
            </a:r>
            <a:r>
              <a:rPr lang="en-US" dirty="0" smtClean="0"/>
              <a:t>proses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tersebar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client server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. Ada </a:t>
            </a:r>
            <a:r>
              <a:rPr lang="en-US" dirty="0" err="1" smtClean="0"/>
              <a:t>dua</a:t>
            </a:r>
            <a:r>
              <a:rPr lang="en-US" dirty="0"/>
              <a:t>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742950" indent="-457200">
              <a:buFont typeface="Wingdings" panose="05000000000000000000" pitchFamily="2" charset="2"/>
              <a:buChar char="q"/>
            </a:pPr>
            <a:r>
              <a:rPr lang="en-US" dirty="0"/>
              <a:t> Client yang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program </a:t>
            </a:r>
            <a:r>
              <a:rPr lang="en-US" dirty="0" err="1"/>
              <a:t>pada</a:t>
            </a:r>
            <a:r>
              <a:rPr lang="en-US" dirty="0"/>
              <a:t> user-interface level</a:t>
            </a:r>
          </a:p>
          <a:p>
            <a:pPr marL="800100" indent="-457200">
              <a:buFont typeface="Wingdings" panose="05000000000000000000" pitchFamily="2" charset="2"/>
              <a:buChar char="q"/>
            </a:pPr>
            <a:r>
              <a:rPr lang="en-US" dirty="0" smtClean="0"/>
              <a:t> Server </a:t>
            </a:r>
            <a:r>
              <a:rPr lang="en-US" dirty="0"/>
              <a:t>yang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program </a:t>
            </a:r>
            <a:r>
              <a:rPr lang="en-US" dirty="0" err="1" smtClean="0"/>
              <a:t>pada</a:t>
            </a:r>
            <a:r>
              <a:rPr lang="en-US" dirty="0"/>
              <a:t> </a:t>
            </a:r>
            <a:r>
              <a:rPr lang="en-US" dirty="0" smtClean="0"/>
              <a:t>proses </a:t>
            </a:r>
            <a:r>
              <a:rPr lang="en-US" dirty="0" err="1"/>
              <a:t>dan</a:t>
            </a:r>
            <a:r>
              <a:rPr lang="en-US" dirty="0"/>
              <a:t> data level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09220" y="-91281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051170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6438900" cy="868362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2 tier </a:t>
            </a:r>
            <a:r>
              <a:rPr lang="en-US" b="1" dirty="0" smtClean="0"/>
              <a:t>architecture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09220" y="-91281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758428"/>
            <a:ext cx="6096000" cy="421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5184378"/>
            <a:ext cx="4876800" cy="10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772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915400" cy="4525963"/>
          </a:xfrm>
        </p:spPr>
        <p:txBody>
          <a:bodyPr/>
          <a:lstStyle/>
          <a:p>
            <a:r>
              <a:rPr lang="en-US" dirty="0"/>
              <a:t>3 tier architecture</a:t>
            </a:r>
          </a:p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keperluan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, </a:t>
            </a:r>
            <a:r>
              <a:rPr lang="en-US" dirty="0" err="1"/>
              <a:t>kadang</a:t>
            </a:r>
            <a:r>
              <a:rPr lang="en-US" dirty="0"/>
              <a:t> server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bertindak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client</a:t>
            </a:r>
          </a:p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program </a:t>
            </a:r>
            <a:r>
              <a:rPr lang="en-US" dirty="0" err="1"/>
              <a:t>pada</a:t>
            </a:r>
            <a:r>
              <a:rPr lang="en-US" dirty="0"/>
              <a:t> processing level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server yang </a:t>
            </a:r>
            <a:r>
              <a:rPr lang="en-US" dirty="0" err="1"/>
              <a:t>terpisah</a:t>
            </a:r>
            <a:r>
              <a:rPr lang="en-US" dirty="0"/>
              <a:t>,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terdistribusi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client </a:t>
            </a:r>
            <a:r>
              <a:rPr lang="en-US" dirty="0" err="1"/>
              <a:t>dan</a:t>
            </a:r>
            <a:r>
              <a:rPr lang="en-US" dirty="0"/>
              <a:t> server </a:t>
            </a:r>
            <a:r>
              <a:rPr lang="en-US" dirty="0" err="1" smtClean="0"/>
              <a:t>mesin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0"/>
            <a:ext cx="64389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3</a:t>
            </a:r>
            <a:r>
              <a:rPr lang="en-US" b="1" dirty="0" smtClean="0"/>
              <a:t> tier architecture</a:t>
            </a:r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09220" y="-91281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808184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868362"/>
            <a:ext cx="7105650" cy="36576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0"/>
            <a:ext cx="64389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3</a:t>
            </a:r>
            <a:r>
              <a:rPr lang="en-US" b="1" dirty="0" smtClean="0"/>
              <a:t> tier architecture</a:t>
            </a:r>
            <a:endParaRPr lang="en-US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09220" y="-91281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487" y="4648200"/>
            <a:ext cx="570547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971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nn-NO" dirty="0"/>
              <a:t>Arsitektur didefinisikan sebagai suatu rancangan untuk </a:t>
            </a:r>
            <a:r>
              <a:rPr lang="nn-NO" dirty="0" smtClean="0"/>
              <a:t>penyusunan </a:t>
            </a:r>
            <a:r>
              <a:rPr lang="en-US" dirty="0" err="1" smtClean="0"/>
              <a:t>komponen-komponen</a:t>
            </a:r>
            <a:r>
              <a:rPr lang="en-US" dirty="0" smtClean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 smtClean="0"/>
              <a:t>sistem</a:t>
            </a:r>
            <a:r>
              <a:rPr lang="en-US" dirty="0"/>
              <a:t> </a:t>
            </a:r>
            <a:r>
              <a:rPr lang="nn-NO" dirty="0" smtClean="0"/>
              <a:t>serta </a:t>
            </a:r>
            <a:r>
              <a:rPr lang="nn-NO" dirty="0"/>
              <a:t>fungsi masing-masing </a:t>
            </a:r>
            <a:r>
              <a:rPr lang="nn-NO" dirty="0" smtClean="0"/>
              <a:t>komponen, </a:t>
            </a:r>
            <a:r>
              <a:rPr lang="en-US" dirty="0" err="1" smtClean="0"/>
              <a:t>konektifitas</a:t>
            </a:r>
            <a:r>
              <a:rPr lang="en-US" dirty="0" smtClean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pemetaan</a:t>
            </a:r>
            <a:r>
              <a:rPr lang="en-US" dirty="0"/>
              <a:t> </a:t>
            </a:r>
            <a:r>
              <a:rPr lang="en-US" dirty="0" err="1"/>
              <a:t>fungsionalitas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010400" y="-28574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660235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0"/>
            <a:ext cx="9425553" cy="31242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" y="0"/>
            <a:ext cx="64389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N-tier architecture</a:t>
            </a:r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09220" y="-91281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3656651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044"/>
            <a:ext cx="63627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S</a:t>
            </a:r>
            <a:r>
              <a:rPr lang="en-US" sz="3600" b="1" dirty="0" smtClean="0"/>
              <a:t>erver </a:t>
            </a:r>
            <a:r>
              <a:rPr lang="en-US" sz="3600" b="1" dirty="0" err="1"/>
              <a:t>berperan</a:t>
            </a:r>
            <a:r>
              <a:rPr lang="en-US" sz="3600" b="1" dirty="0"/>
              <a:t> </a:t>
            </a:r>
            <a:r>
              <a:rPr lang="en-US" sz="3600" b="1" dirty="0" err="1"/>
              <a:t>sebagai</a:t>
            </a:r>
            <a:r>
              <a:rPr lang="en-US" sz="3600" b="1" dirty="0"/>
              <a:t> </a:t>
            </a:r>
            <a:r>
              <a:rPr lang="en-US" sz="3600" b="1" i="1" dirty="0"/>
              <a:t>client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" y="1828800"/>
            <a:ext cx="8703129" cy="31242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109220" y="-91281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866465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3200400" cy="685800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1357312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/>
              <a:t>Decentralized architecture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87" y="2514600"/>
            <a:ext cx="70104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146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"/>
            <a:ext cx="6515100" cy="1143000"/>
          </a:xfrm>
        </p:spPr>
        <p:txBody>
          <a:bodyPr>
            <a:normAutofit/>
          </a:bodyPr>
          <a:lstStyle/>
          <a:p>
            <a:r>
              <a:rPr lang="en-US" b="1" i="1" dirty="0"/>
              <a:t>Decentralized </a:t>
            </a:r>
            <a:r>
              <a:rPr lang="en-US" b="1" i="1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/>
              <a:t>sebagai</a:t>
            </a:r>
            <a:r>
              <a:rPr lang="en-US" dirty="0"/>
              <a:t> Horizontal </a:t>
            </a:r>
            <a:r>
              <a:rPr lang="en-US" dirty="0" smtClean="0"/>
              <a:t>distribute</a:t>
            </a:r>
          </a:p>
          <a:p>
            <a:pPr algn="just"/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terpisah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logis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level yang </a:t>
            </a:r>
            <a:r>
              <a:rPr lang="en-US" dirty="0" err="1"/>
              <a:t>sama</a:t>
            </a:r>
            <a:r>
              <a:rPr lang="en-US" dirty="0"/>
              <a:t> (equivalent),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memproses</a:t>
            </a:r>
            <a:r>
              <a:rPr lang="en-US" dirty="0"/>
              <a:t> </a:t>
            </a:r>
            <a:r>
              <a:rPr lang="en-US" dirty="0" err="1"/>
              <a:t>bagiannya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balancing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proses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/>
              <a:t>lain Peer-to-peer architecture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09220" y="-91281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3534862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6804420" cy="868362"/>
          </a:xfrm>
        </p:spPr>
        <p:txBody>
          <a:bodyPr/>
          <a:lstStyle/>
          <a:p>
            <a:pPr algn="l"/>
            <a:r>
              <a:rPr lang="en-US" dirty="0" smtClean="0"/>
              <a:t>P2P 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33486"/>
            <a:ext cx="9296400" cy="159702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Structured peer-to-peer </a:t>
            </a:r>
            <a:r>
              <a:rPr lang="en-US" b="1" dirty="0" smtClean="0"/>
              <a:t>architecture</a:t>
            </a:r>
          </a:p>
          <a:p>
            <a:pPr marL="742950" indent="-400050">
              <a:buFont typeface="Wingdings" panose="05000000000000000000" pitchFamily="2" charset="2"/>
              <a:buChar char="q"/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di </a:t>
            </a:r>
            <a:r>
              <a:rPr lang="en-US" dirty="0" err="1"/>
              <a:t>bangun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deterministic procedure,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distributes hash table (DHT).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09220" y="-91281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3200"/>
            <a:ext cx="99060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9987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5600700" cy="3428999"/>
          </a:xfrm>
        </p:spPr>
        <p:txBody>
          <a:bodyPr>
            <a:normAutofit fontScale="77500" lnSpcReduction="20000"/>
          </a:bodyPr>
          <a:lstStyle/>
          <a:p>
            <a:r>
              <a:rPr lang="en-US" b="1" i="1" dirty="0" smtClean="0"/>
              <a:t>Unstructured </a:t>
            </a:r>
            <a:r>
              <a:rPr lang="en-US" b="1" i="1" dirty="0"/>
              <a:t>peer-to-peer </a:t>
            </a:r>
            <a:r>
              <a:rPr lang="en-US" b="1" i="1" dirty="0" smtClean="0"/>
              <a:t>architecture</a:t>
            </a:r>
          </a:p>
          <a:p>
            <a:pPr marL="914400" indent="-514350" algn="just"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menugaskan</a:t>
            </a:r>
            <a:r>
              <a:rPr lang="en-US" dirty="0"/>
              <a:t>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acak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intinya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node </a:t>
            </a:r>
            <a:r>
              <a:rPr lang="en-US" dirty="0" err="1"/>
              <a:t>mendata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node </a:t>
            </a:r>
            <a:r>
              <a:rPr lang="en-US" dirty="0" err="1"/>
              <a:t>neighboor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data node </a:t>
            </a:r>
            <a:r>
              <a:rPr lang="en-US" dirty="0" err="1"/>
              <a:t>tersebut</a:t>
            </a:r>
            <a:r>
              <a:rPr lang="en-US" dirty="0"/>
              <a:t> di </a:t>
            </a:r>
            <a:r>
              <a:rPr lang="en-US" dirty="0" err="1"/>
              <a:t>tempuh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proses </a:t>
            </a:r>
            <a:r>
              <a:rPr lang="en-US" dirty="0" err="1"/>
              <a:t>acak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.</a:t>
            </a:r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6804420" cy="868362"/>
          </a:xfrm>
        </p:spPr>
        <p:txBody>
          <a:bodyPr/>
          <a:lstStyle/>
          <a:p>
            <a:pPr algn="l"/>
            <a:r>
              <a:rPr lang="en-US" dirty="0" smtClean="0"/>
              <a:t>P2P  Architecture (Cont.)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09220" y="-91281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458959"/>
            <a:ext cx="3581400" cy="334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850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9643"/>
            <a:ext cx="4800600" cy="5288757"/>
          </a:xfrm>
        </p:spPr>
        <p:txBody>
          <a:bodyPr>
            <a:normAutofit fontScale="85000" lnSpcReduction="20000"/>
          </a:bodyPr>
          <a:lstStyle/>
          <a:p>
            <a:r>
              <a:rPr lang="en-US" b="1" i="1" dirty="0"/>
              <a:t>Topology Management of Overlay Networks</a:t>
            </a:r>
          </a:p>
          <a:p>
            <a:pPr marL="685800" indent="-400050">
              <a:buFont typeface="Wingdings" panose="05000000000000000000" pitchFamily="2" charset="2"/>
              <a:buChar char="q"/>
            </a:pPr>
            <a:r>
              <a:rPr lang="en-US" dirty="0" err="1"/>
              <a:t>Walaupun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structured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unstrustured</a:t>
            </a:r>
            <a:r>
              <a:rPr lang="en-US" dirty="0"/>
              <a:t> peer-to-peer System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.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observasi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kehatihatian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proses </a:t>
            </a:r>
            <a:r>
              <a:rPr lang="en-US" dirty="0" err="1"/>
              <a:t>pertukaran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pemilihan</a:t>
            </a:r>
            <a:r>
              <a:rPr lang="en-US" dirty="0"/>
              <a:t> entries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/>
              <a:t>parsial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topologi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dibangun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dijaga</a:t>
            </a:r>
            <a:r>
              <a:rPr lang="en-US" dirty="0"/>
              <a:t> </a:t>
            </a:r>
            <a:r>
              <a:rPr lang="en-US" dirty="0" err="1"/>
              <a:t>konektivitasnya</a:t>
            </a:r>
            <a:r>
              <a:rPr lang="en-US" dirty="0"/>
              <a:t>. </a:t>
            </a:r>
            <a:endParaRPr lang="en-US" dirty="0" smtClean="0"/>
          </a:p>
          <a:p>
            <a:pPr marL="28575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6804420" cy="868362"/>
          </a:xfrm>
        </p:spPr>
        <p:txBody>
          <a:bodyPr/>
          <a:lstStyle/>
          <a:p>
            <a:pPr algn="l"/>
            <a:r>
              <a:rPr lang="en-US" dirty="0" smtClean="0"/>
              <a:t>P2P  Architecture (Cont.)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09220" y="-91281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237" y="1143000"/>
            <a:ext cx="4953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371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6804420" cy="868362"/>
          </a:xfrm>
        </p:spPr>
        <p:txBody>
          <a:bodyPr/>
          <a:lstStyle/>
          <a:p>
            <a:pPr algn="l"/>
            <a:r>
              <a:rPr lang="en-US" dirty="0" smtClean="0"/>
              <a:t>P2P  Architecture (Cont.)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09220" y="-91281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41" y="3200400"/>
            <a:ext cx="9602159" cy="36576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06712" y="959643"/>
            <a:ext cx="9218288" cy="1966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400050">
              <a:buFont typeface="Wingdings" panose="05000000000000000000" pitchFamily="2" charset="2"/>
              <a:buChar char="q"/>
            </a:pPr>
            <a:r>
              <a:rPr lang="en-US" dirty="0" err="1"/>
              <a:t>Pendekatan</a:t>
            </a:r>
            <a:r>
              <a:rPr lang="en-US" dirty="0"/>
              <a:t> TMOOD in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Layering,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1926742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3930"/>
            <a:ext cx="5181600" cy="5350670"/>
          </a:xfrm>
        </p:spPr>
        <p:txBody>
          <a:bodyPr>
            <a:normAutofit fontScale="85000" lnSpcReduction="20000"/>
          </a:bodyPr>
          <a:lstStyle/>
          <a:p>
            <a:r>
              <a:rPr lang="en-US" b="1" i="1" dirty="0" err="1"/>
              <a:t>Superpeers</a:t>
            </a:r>
            <a:r>
              <a:rPr lang="en-US" b="1" i="1" dirty="0"/>
              <a:t> </a:t>
            </a:r>
            <a:endParaRPr lang="en-US" b="1" i="1" dirty="0" smtClean="0"/>
          </a:p>
          <a:p>
            <a:pPr marL="857250" indent="-514350" algn="just">
              <a:buFont typeface="Wingdings" panose="05000000000000000000" pitchFamily="2" charset="2"/>
              <a:buChar char="q"/>
            </a:pPr>
            <a:r>
              <a:rPr lang="en-US" b="1" i="1" dirty="0"/>
              <a:t> </a:t>
            </a:r>
            <a:r>
              <a:rPr lang="en-US" dirty="0" err="1"/>
              <a:t>Menangani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yang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penempatan</a:t>
            </a:r>
            <a:r>
              <a:rPr lang="en-US" dirty="0" smtClean="0"/>
              <a:t> </a:t>
            </a:r>
            <a:r>
              <a:rPr lang="en-US" dirty="0"/>
              <a:t>item data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 smtClean="0"/>
              <a:t>.</a:t>
            </a:r>
            <a:endParaRPr lang="en-US" dirty="0"/>
          </a:p>
          <a:p>
            <a:pPr marL="857250" indent="-514350" algn="just">
              <a:buFont typeface="Wingdings" panose="05000000000000000000" pitchFamily="2" charset="2"/>
              <a:buChar char="q"/>
            </a:pP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Superspeers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menangani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scalability,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konektifitas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item data</a:t>
            </a:r>
            <a:r>
              <a:rPr lang="en-US" dirty="0" smtClean="0"/>
              <a:t>.</a:t>
            </a:r>
          </a:p>
          <a:p>
            <a:pPr marL="857250" indent="-514350" algn="just">
              <a:buFont typeface="Wingdings" panose="05000000000000000000" pitchFamily="2" charset="2"/>
              <a:buChar char="q"/>
            </a:pP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Superspeers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peer to peer network</a:t>
            </a:r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6804420" cy="868362"/>
          </a:xfrm>
        </p:spPr>
        <p:txBody>
          <a:bodyPr/>
          <a:lstStyle/>
          <a:p>
            <a:pPr algn="l"/>
            <a:r>
              <a:rPr lang="en-US" dirty="0" smtClean="0"/>
              <a:t>P2P  Architecture (Cont.)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09220" y="-91281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514600"/>
            <a:ext cx="3938588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5179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9144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smtClean="0"/>
              <a:t>Hybrid architecture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590800"/>
            <a:ext cx="54006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757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2" y="33337"/>
            <a:ext cx="8915400" cy="1033464"/>
          </a:xfrm>
        </p:spPr>
        <p:txBody>
          <a:bodyPr/>
          <a:lstStyle/>
          <a:p>
            <a:pPr algn="l"/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66800"/>
            <a:ext cx="8915400" cy="5638799"/>
          </a:xfrm>
        </p:spPr>
        <p:txBody>
          <a:bodyPr>
            <a:noAutofit/>
          </a:bodyPr>
          <a:lstStyle/>
          <a:p>
            <a:pPr algn="just"/>
            <a:r>
              <a:rPr lang="en-US" b="1" dirty="0" smtClean="0"/>
              <a:t>Software </a:t>
            </a:r>
            <a:r>
              <a:rPr lang="en-US" b="1" i="1" dirty="0"/>
              <a:t>architectures </a:t>
            </a:r>
            <a:r>
              <a:rPr lang="en-US" dirty="0" smtClean="0"/>
              <a:t>: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. Focus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logis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/>
              <a:t>.</a:t>
            </a:r>
            <a:endParaRPr lang="en-US" dirty="0" smtClean="0"/>
          </a:p>
          <a:p>
            <a:pPr algn="just"/>
            <a:r>
              <a:rPr lang="en-US" b="1" dirty="0" smtClean="0"/>
              <a:t>System </a:t>
            </a:r>
            <a:r>
              <a:rPr lang="en-US" b="1" i="1" dirty="0"/>
              <a:t>architectures</a:t>
            </a:r>
            <a:r>
              <a:rPr lang="en-US" i="1" dirty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endParaRPr lang="en-US" dirty="0" smtClean="0"/>
          </a:p>
          <a:p>
            <a:pPr marL="857250" indent="-457200" algn="just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(</a:t>
            </a:r>
            <a:r>
              <a:rPr lang="en-US" dirty="0" err="1" smtClean="0"/>
              <a:t>realisasi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terpusat</a:t>
            </a:r>
            <a:r>
              <a:rPr lang="en-US" dirty="0" smtClean="0"/>
              <a:t>), 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fungsionalitas</a:t>
            </a:r>
            <a:r>
              <a:rPr lang="en-US" dirty="0" smtClean="0"/>
              <a:t> yang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(decentralization) </a:t>
            </a:r>
            <a:r>
              <a:rPr lang="en-US" dirty="0" err="1" smtClean="0"/>
              <a:t>atau</a:t>
            </a:r>
            <a:r>
              <a:rPr lang="en-US" dirty="0" smtClean="0"/>
              <a:t> hybrid (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34200" y="0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611910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52400"/>
            <a:ext cx="5295900" cy="563562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Hybrid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2" y="965199"/>
            <a:ext cx="8039100" cy="3530601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Edge-Server Systems</a:t>
            </a:r>
          </a:p>
          <a:p>
            <a:pPr marL="857250" indent="-514350">
              <a:buFont typeface="Wingdings" panose="05000000000000000000" pitchFamily="2" charset="2"/>
              <a:buChar char="q"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dibangun</a:t>
            </a:r>
            <a:r>
              <a:rPr lang="en-US" dirty="0"/>
              <a:t> di </a:t>
            </a:r>
            <a:r>
              <a:rPr lang="en-US" dirty="0" err="1"/>
              <a:t>jaringan</a:t>
            </a:r>
            <a:r>
              <a:rPr lang="en-US" dirty="0"/>
              <a:t> internet </a:t>
            </a:r>
            <a:r>
              <a:rPr lang="en-US" dirty="0" err="1"/>
              <a:t>dimana</a:t>
            </a:r>
            <a:r>
              <a:rPr lang="en-US" dirty="0"/>
              <a:t> server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edge (</a:t>
            </a:r>
            <a:r>
              <a:rPr lang="en-US" dirty="0" err="1"/>
              <a:t>tepi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 smtClean="0"/>
              <a:t>jaringan</a:t>
            </a:r>
            <a:endParaRPr lang="en-US" dirty="0"/>
          </a:p>
          <a:p>
            <a:pPr marL="857250" indent="-514350">
              <a:buFont typeface="Wingdings" panose="05000000000000000000" pitchFamily="2" charset="2"/>
              <a:buChar char="q"/>
            </a:pP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/>
              <a:t>Edge server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melayani</a:t>
            </a:r>
            <a:r>
              <a:rPr lang="en-US" dirty="0"/>
              <a:t> content (</a:t>
            </a:r>
            <a:r>
              <a:rPr lang="en-US" dirty="0" err="1"/>
              <a:t>isi</a:t>
            </a:r>
            <a:r>
              <a:rPr lang="en-US" dirty="0"/>
              <a:t>),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proses filtering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transcoding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2462"/>
            <a:ext cx="9906000" cy="23622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109220" y="-91281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966489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1"/>
            <a:ext cx="9067800" cy="26670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Collaborative </a:t>
            </a:r>
            <a:r>
              <a:rPr lang="en-US" dirty="0" smtClean="0"/>
              <a:t>Distributed Systems</a:t>
            </a:r>
          </a:p>
          <a:p>
            <a:pPr marL="857250" indent="-514350">
              <a:buFont typeface="Wingdings" panose="05000000000000000000" pitchFamily="2" charset="2"/>
              <a:buChar char="q"/>
            </a:pP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CBS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dibangun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tersebar</a:t>
            </a:r>
            <a:r>
              <a:rPr lang="en-US" dirty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.</a:t>
            </a:r>
          </a:p>
          <a:p>
            <a:pPr marL="857250" indent="-514350">
              <a:buFont typeface="Wingdings" panose="05000000000000000000" pitchFamily="2" charset="2"/>
              <a:buChar char="q"/>
            </a:pP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BitTorrent</a:t>
            </a:r>
            <a:r>
              <a:rPr lang="en-US" dirty="0"/>
              <a:t> file-sharing </a:t>
            </a:r>
            <a:r>
              <a:rPr lang="en-US" dirty="0" smtClean="0"/>
              <a:t>system</a:t>
            </a:r>
          </a:p>
          <a:p>
            <a:pPr marL="857250" indent="-514350">
              <a:buFont typeface="Wingdings" panose="05000000000000000000" pitchFamily="2" charset="2"/>
              <a:buChar char="q"/>
            </a:pPr>
            <a:r>
              <a:rPr lang="fr-FR" dirty="0" smtClean="0"/>
              <a:t>Component </a:t>
            </a:r>
            <a:r>
              <a:rPr lang="fr-FR" dirty="0" err="1"/>
              <a:t>dapat</a:t>
            </a:r>
            <a:r>
              <a:rPr lang="fr-FR" dirty="0"/>
              <a:t> </a:t>
            </a:r>
            <a:r>
              <a:rPr lang="fr-FR" dirty="0" err="1"/>
              <a:t>redirect</a:t>
            </a:r>
            <a:r>
              <a:rPr lang="fr-FR" dirty="0"/>
              <a:t> client </a:t>
            </a:r>
            <a:r>
              <a:rPr lang="fr-FR" dirty="0" err="1"/>
              <a:t>untuk</a:t>
            </a:r>
            <a:r>
              <a:rPr lang="fr-FR" dirty="0"/>
              <a:t> </a:t>
            </a:r>
            <a:r>
              <a:rPr lang="fr-FR" dirty="0" err="1"/>
              <a:t>akses</a:t>
            </a:r>
            <a:r>
              <a:rPr lang="fr-FR" dirty="0"/>
              <a:t> server </a:t>
            </a:r>
            <a:r>
              <a:rPr lang="fr-FR" dirty="0" err="1"/>
              <a:t>lain</a:t>
            </a:r>
            <a:r>
              <a:rPr lang="fr-FR" dirty="0"/>
              <a:t>, </a:t>
            </a:r>
            <a:r>
              <a:rPr lang="fr-FR" dirty="0" err="1"/>
              <a:t>analisa</a:t>
            </a:r>
            <a:r>
              <a:rPr lang="fr-FR" dirty="0"/>
              <a:t> </a:t>
            </a:r>
            <a:r>
              <a:rPr lang="fr-FR" dirty="0" err="1"/>
              <a:t>pola</a:t>
            </a:r>
            <a:r>
              <a:rPr lang="fr-FR" dirty="0"/>
              <a:t> </a:t>
            </a:r>
            <a:r>
              <a:rPr lang="fr-FR" dirty="0" err="1"/>
              <a:t>akses</a:t>
            </a:r>
            <a:r>
              <a:rPr lang="fr-FR" dirty="0"/>
              <a:t> client, </a:t>
            </a:r>
            <a:r>
              <a:rPr lang="fr-FR" dirty="0" err="1"/>
              <a:t>memanage</a:t>
            </a:r>
            <a:r>
              <a:rPr lang="fr-FR" dirty="0"/>
              <a:t> </a:t>
            </a:r>
            <a:r>
              <a:rPr lang="fr-FR" dirty="0" err="1"/>
              <a:t>replication</a:t>
            </a:r>
            <a:r>
              <a:rPr lang="fr-FR" dirty="0"/>
              <a:t> data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52400" y="152400"/>
            <a:ext cx="5295900" cy="563562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Hybrid architecture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09220" y="-91281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46527"/>
            <a:ext cx="9906000" cy="291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9299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24384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/>
              <a:t>Architecture Versus Middleware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74749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8583"/>
            <a:ext cx="5524500" cy="715962"/>
          </a:xfrm>
        </p:spPr>
        <p:txBody>
          <a:bodyPr>
            <a:noAutofit/>
          </a:bodyPr>
          <a:lstStyle/>
          <a:p>
            <a:r>
              <a:rPr lang="en-US" sz="2800" b="1" i="1" dirty="0"/>
              <a:t>Architecture Versus Middleware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915400" cy="4525963"/>
          </a:xfrm>
        </p:spPr>
        <p:txBody>
          <a:bodyPr/>
          <a:lstStyle/>
          <a:p>
            <a:pPr algn="just"/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membahas</a:t>
            </a:r>
            <a:r>
              <a:rPr lang="en-US" dirty="0"/>
              <a:t> </a:t>
            </a:r>
            <a:r>
              <a:rPr lang="en-US" dirty="0" err="1"/>
              <a:t>perbandingan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Middleware </a:t>
            </a:r>
            <a:endParaRPr lang="en-US" dirty="0" smtClean="0"/>
          </a:p>
          <a:p>
            <a:pPr algn="just"/>
            <a:r>
              <a:rPr lang="en-US" dirty="0"/>
              <a:t>Middleware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Middleware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menangani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nantinya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middleware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di </a:t>
            </a:r>
            <a:r>
              <a:rPr lang="en-US" dirty="0" err="1"/>
              <a:t>konfigurasi</a:t>
            </a:r>
            <a:r>
              <a:rPr lang="en-US" dirty="0"/>
              <a:t>, </a:t>
            </a:r>
            <a:r>
              <a:rPr lang="en-US" dirty="0" err="1"/>
              <a:t>disesuaikan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di </a:t>
            </a:r>
            <a:r>
              <a:rPr lang="en-US" dirty="0" err="1"/>
              <a:t>kostumisasi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086600" y="0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767220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181600" cy="1143000"/>
          </a:xfrm>
        </p:spPr>
        <p:txBody>
          <a:bodyPr/>
          <a:lstStyle/>
          <a:p>
            <a:pPr algn="l"/>
            <a:r>
              <a:rPr lang="en-US" i="1" dirty="0"/>
              <a:t>Interceptors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3886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Interceptors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yang </a:t>
            </a:r>
            <a:r>
              <a:rPr lang="en-US" dirty="0" err="1"/>
              <a:t>memecah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mengijinkan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lain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smtClean="0"/>
              <a:t>di </a:t>
            </a:r>
            <a:r>
              <a:rPr lang="en-US" dirty="0" err="1"/>
              <a:t>eksekusi</a:t>
            </a:r>
            <a:r>
              <a:rPr lang="en-US" dirty="0"/>
              <a:t>/proses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Interceptors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proses transparency </a:t>
            </a:r>
            <a:r>
              <a:rPr lang="en-US" dirty="0" err="1"/>
              <a:t>dari</a:t>
            </a:r>
            <a:r>
              <a:rPr lang="en-US" dirty="0"/>
              <a:t> Replication </a:t>
            </a:r>
            <a:r>
              <a:rPr lang="en-US" dirty="0" err="1"/>
              <a:t>dan</a:t>
            </a:r>
            <a:r>
              <a:rPr lang="en-US" dirty="0"/>
              <a:t> Performa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1371600"/>
            <a:ext cx="5895975" cy="4572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086600" y="0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427458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71475"/>
            <a:ext cx="6781800" cy="1143000"/>
          </a:xfrm>
        </p:spPr>
        <p:txBody>
          <a:bodyPr>
            <a:noAutofit/>
          </a:bodyPr>
          <a:lstStyle/>
          <a:p>
            <a:r>
              <a:rPr lang="en-US" sz="2800" b="1" i="1" dirty="0"/>
              <a:t>General Approaches to Adaptive Software</a:t>
            </a:r>
            <a:br>
              <a:rPr lang="en-US" sz="2800" b="1" i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Kebutuhan akan penyesuaian terhadap lingkungan aplikasi di sistem tersebar adalah perubahan secara terus menerus</a:t>
            </a:r>
            <a:r>
              <a:rPr lang="sv-SE" dirty="0" smtClean="0"/>
              <a:t>.</a:t>
            </a:r>
          </a:p>
          <a:p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mobility, </a:t>
            </a:r>
            <a:r>
              <a:rPr lang="en-US" dirty="0" err="1"/>
              <a:t>qualityof</a:t>
            </a:r>
            <a:r>
              <a:rPr lang="en-US" dirty="0"/>
              <a:t>-service networks, </a:t>
            </a:r>
            <a:r>
              <a:rPr lang="en-US" dirty="0" err="1"/>
              <a:t>kerusakan</a:t>
            </a:r>
            <a:r>
              <a:rPr lang="en-US" dirty="0"/>
              <a:t> hardware, </a:t>
            </a:r>
            <a:r>
              <a:rPr lang="en-US" dirty="0" err="1"/>
              <a:t>dan</a:t>
            </a:r>
            <a:r>
              <a:rPr lang="en-US" dirty="0"/>
              <a:t> battery drainage </a:t>
            </a:r>
            <a:r>
              <a:rPr lang="en-US" dirty="0" err="1" smtClean="0"/>
              <a:t>dll</a:t>
            </a:r>
            <a:endParaRPr lang="en-US" dirty="0" smtClean="0"/>
          </a:p>
          <a:p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adaptive </a:t>
            </a:r>
            <a:r>
              <a:rPr lang="en-US" dirty="0" smtClean="0"/>
              <a:t>software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086600" y="0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5260689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840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Architecktural</a:t>
            </a:r>
            <a:r>
              <a:rPr lang="en-US" dirty="0" smtClean="0"/>
              <a:t> SISTER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connector </a:t>
            </a:r>
            <a:r>
              <a:rPr lang="en-US" i="1" dirty="0" smtClean="0"/>
              <a:t> </a:t>
            </a:r>
            <a:r>
              <a:rPr lang="en-US" i="1" dirty="0" err="1"/>
              <a:t>bedakan</a:t>
            </a:r>
            <a:r>
              <a:rPr lang="en-US" i="1" dirty="0"/>
              <a:t> </a:t>
            </a:r>
            <a:r>
              <a:rPr lang="en-US" i="1" dirty="0" err="1" smtClean="0"/>
              <a:t>dalam</a:t>
            </a:r>
            <a:r>
              <a:rPr lang="en-US" i="1" dirty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/>
              <a:t>lain ;</a:t>
            </a:r>
          </a:p>
          <a:p>
            <a:pPr marL="800100" indent="-457200"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i="1" dirty="0"/>
              <a:t>Layered </a:t>
            </a:r>
            <a:r>
              <a:rPr lang="en-US" i="1" dirty="0" smtClean="0"/>
              <a:t>architectures</a:t>
            </a:r>
          </a:p>
          <a:p>
            <a:pPr marL="800100" indent="-457200">
              <a:buFont typeface="Wingdings" panose="05000000000000000000" pitchFamily="2" charset="2"/>
              <a:buChar char="q"/>
            </a:pPr>
            <a:r>
              <a:rPr lang="en-US" i="1" dirty="0" smtClean="0"/>
              <a:t>Object-base </a:t>
            </a:r>
            <a:r>
              <a:rPr lang="en-US" i="1" dirty="0"/>
              <a:t>architectures </a:t>
            </a:r>
          </a:p>
          <a:p>
            <a:pPr marL="800100" indent="-457200">
              <a:buFont typeface="Wingdings" panose="05000000000000000000" pitchFamily="2" charset="2"/>
              <a:buChar char="q"/>
            </a:pPr>
            <a:r>
              <a:rPr lang="en-US" i="1" dirty="0" smtClean="0"/>
              <a:t>Data-Center </a:t>
            </a:r>
            <a:r>
              <a:rPr lang="en-US" i="1" dirty="0"/>
              <a:t>architectures </a:t>
            </a:r>
          </a:p>
          <a:p>
            <a:pPr marL="800100" indent="-457200">
              <a:buFont typeface="Wingdings" panose="05000000000000000000" pitchFamily="2" charset="2"/>
              <a:buChar char="q"/>
            </a:pPr>
            <a:r>
              <a:rPr lang="en-US" i="1" dirty="0" smtClean="0"/>
              <a:t>Event-based </a:t>
            </a:r>
            <a:r>
              <a:rPr lang="en-US" i="1" dirty="0"/>
              <a:t>architectures.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010400" y="-68262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095715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6613920" cy="639762"/>
          </a:xfrm>
        </p:spPr>
        <p:txBody>
          <a:bodyPr>
            <a:noAutofit/>
          </a:bodyPr>
          <a:lstStyle/>
          <a:p>
            <a:pPr algn="l"/>
            <a:r>
              <a:rPr lang="en-US" sz="3200" b="1" i="1" dirty="0" smtClean="0"/>
              <a:t>Layer </a:t>
            </a:r>
            <a:r>
              <a:rPr lang="en-US" sz="3200" b="1" i="1" dirty="0" err="1" smtClean="0"/>
              <a:t>vs</a:t>
            </a:r>
            <a:r>
              <a:rPr lang="en-US" sz="3200" b="1" i="1" dirty="0" smtClean="0"/>
              <a:t> </a:t>
            </a:r>
            <a:r>
              <a:rPr lang="en-US" sz="3200" b="1" i="1" dirty="0"/>
              <a:t>Object-base architectures </a:t>
            </a:r>
            <a:endParaRPr lang="en-US" sz="3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715962"/>
            <a:ext cx="4495800" cy="3364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808" y="670657"/>
            <a:ext cx="3933232" cy="323788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5300" y="4124748"/>
            <a:ext cx="4152900" cy="2491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Komponen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pada</a:t>
            </a:r>
            <a:r>
              <a:rPr lang="en-US" dirty="0" smtClean="0">
                <a:solidFill>
                  <a:schemeClr val="tx1"/>
                </a:solidFill>
              </a:rPr>
              <a:t> layer </a:t>
            </a:r>
            <a:r>
              <a:rPr lang="en-US" dirty="0" err="1" smtClean="0">
                <a:solidFill>
                  <a:schemeClr val="tx1"/>
                </a:solidFill>
              </a:rPr>
              <a:t>archichitectures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organisasikan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lapisan-lapisan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fungsi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service.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Ex :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OS (Windows, Linux)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>
                <a:solidFill>
                  <a:schemeClr val="tx1"/>
                </a:solidFill>
              </a:rPr>
              <a:t>Potocol</a:t>
            </a:r>
            <a:r>
              <a:rPr lang="en-US" dirty="0" smtClean="0">
                <a:solidFill>
                  <a:schemeClr val="tx1"/>
                </a:solidFill>
              </a:rPr>
              <a:t> Network (OSI, TCP/IP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53000" y="4106123"/>
            <a:ext cx="4350540" cy="25097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Object-base architectures </a:t>
            </a:r>
            <a:r>
              <a:rPr lang="en-US" i="1" dirty="0" err="1" smtClean="0"/>
              <a:t>mengambarkan</a:t>
            </a:r>
            <a:r>
              <a:rPr lang="en-US" i="1" dirty="0" smtClean="0"/>
              <a:t> </a:t>
            </a:r>
            <a:r>
              <a:rPr lang="en-US" i="1" dirty="0" err="1" smtClean="0"/>
              <a:t>objek</a:t>
            </a:r>
            <a:r>
              <a:rPr lang="en-US" i="1" dirty="0" smtClean="0"/>
              <a:t> </a:t>
            </a:r>
            <a:r>
              <a:rPr lang="en-US" i="1" dirty="0" err="1" smtClean="0"/>
              <a:t>melakukan</a:t>
            </a:r>
            <a:r>
              <a:rPr lang="en-US" i="1" dirty="0" smtClean="0"/>
              <a:t> </a:t>
            </a:r>
            <a:r>
              <a:rPr lang="en-US" i="1" dirty="0" err="1" smtClean="0"/>
              <a:t>koresponden</a:t>
            </a:r>
            <a:r>
              <a:rPr lang="en-US" i="1" dirty="0" smtClean="0"/>
              <a:t> </a:t>
            </a:r>
            <a:r>
              <a:rPr lang="en-US" i="1" dirty="0" err="1" smtClean="0"/>
              <a:t>dengan</a:t>
            </a:r>
            <a:r>
              <a:rPr lang="en-US" i="1" dirty="0" smtClean="0"/>
              <a:t> </a:t>
            </a:r>
            <a:r>
              <a:rPr lang="en-US" i="1" dirty="0" err="1" smtClean="0"/>
              <a:t>komponen</a:t>
            </a:r>
            <a:r>
              <a:rPr lang="en-US" i="1" dirty="0" smtClean="0"/>
              <a:t>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komponen</a:t>
            </a:r>
            <a:r>
              <a:rPr lang="en-US" i="1" dirty="0" smtClean="0"/>
              <a:t> </a:t>
            </a:r>
            <a:r>
              <a:rPr lang="en-US" i="1" dirty="0" err="1" smtClean="0"/>
              <a:t>interkoneksi</a:t>
            </a:r>
            <a:r>
              <a:rPr lang="en-US" i="1" dirty="0" smtClean="0"/>
              <a:t> </a:t>
            </a:r>
            <a:r>
              <a:rPr lang="en-US" i="1" dirty="0" err="1" smtClean="0"/>
              <a:t>melaluiprocedure</a:t>
            </a:r>
            <a:r>
              <a:rPr lang="en-US" i="1" dirty="0" smtClean="0"/>
              <a:t> call.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i="1" dirty="0" err="1" smtClean="0">
                <a:solidFill>
                  <a:schemeClr val="tx1"/>
                </a:solidFill>
              </a:rPr>
              <a:t>Bentuk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Object_base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/>
              <a:t>architectures </a:t>
            </a:r>
            <a:r>
              <a:rPr lang="en-US" i="1" dirty="0" smtClean="0">
                <a:solidFill>
                  <a:schemeClr val="tx1"/>
                </a:solidFill>
              </a:rPr>
              <a:t>di </a:t>
            </a:r>
            <a:r>
              <a:rPr lang="en-US" i="1" dirty="0" err="1" smtClean="0">
                <a:solidFill>
                  <a:schemeClr val="tx1"/>
                </a:solidFill>
              </a:rPr>
              <a:t>gunakan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untuk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aplikasi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perangkat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lunak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dalam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skala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besar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109220" y="-91281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527165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i="1" dirty="0"/>
              <a:t>Data-center architectures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Tujauan</a:t>
            </a:r>
            <a:r>
              <a:rPr lang="en-US" dirty="0" smtClean="0"/>
              <a:t> :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Pembaharuan</a:t>
            </a:r>
            <a:r>
              <a:rPr lang="en-US" dirty="0" smtClean="0"/>
              <a:t> data</a:t>
            </a:r>
          </a:p>
          <a:p>
            <a:pPr algn="just"/>
            <a:r>
              <a:rPr lang="en-US" dirty="0" smtClean="0"/>
              <a:t>Proses </a:t>
            </a:r>
            <a:r>
              <a:rPr lang="en-US" dirty="0" err="1" smtClean="0"/>
              <a:t>berinteraksi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membaca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memodifikasi</a:t>
            </a:r>
            <a:r>
              <a:rPr lang="en-US" dirty="0" smtClean="0"/>
              <a:t> data di </a:t>
            </a:r>
            <a:r>
              <a:rPr lang="en-US" dirty="0" err="1" smtClean="0"/>
              <a:t>beberapa</a:t>
            </a:r>
            <a:r>
              <a:rPr lang="en-US" dirty="0" smtClean="0"/>
              <a:t> repository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</a:p>
          <a:p>
            <a:pPr marL="685800" indent="-228600" algn="just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Menangapi</a:t>
            </a:r>
            <a:r>
              <a:rPr lang="en-US" dirty="0"/>
              <a:t> </a:t>
            </a:r>
            <a:r>
              <a:rPr lang="en-US" dirty="0" err="1"/>
              <a:t>Pemintaan</a:t>
            </a:r>
            <a:r>
              <a:rPr lang="en-US" dirty="0"/>
              <a:t> (</a:t>
            </a:r>
            <a:r>
              <a:rPr lang="en-US" dirty="0" err="1"/>
              <a:t>Tradisional</a:t>
            </a:r>
            <a:r>
              <a:rPr lang="en-US" dirty="0"/>
              <a:t> database)</a:t>
            </a:r>
          </a:p>
          <a:p>
            <a:pPr marL="800100" algn="just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Klent</a:t>
            </a:r>
            <a:r>
              <a:rPr lang="en-US" dirty="0"/>
              <a:t> </a:t>
            </a:r>
            <a:r>
              <a:rPr lang="en-US" dirty="0" err="1"/>
              <a:t>memecah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kolaboratif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memperbaharui</a:t>
            </a:r>
            <a:r>
              <a:rPr lang="en-US" dirty="0"/>
              <a:t> </a:t>
            </a:r>
            <a:r>
              <a:rPr lang="en-US" dirty="0" err="1"/>
              <a:t>klien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di update (Blackboard system</a:t>
            </a:r>
            <a:r>
              <a:rPr lang="en-US" dirty="0" smtClean="0"/>
              <a:t>)</a:t>
            </a:r>
          </a:p>
          <a:p>
            <a:pPr algn="just"/>
            <a:r>
              <a:rPr lang="en-US" dirty="0" smtClean="0"/>
              <a:t>Ex :Sister </a:t>
            </a:r>
            <a:r>
              <a:rPr lang="en-US" dirty="0" err="1" smtClean="0"/>
              <a:t>Berbasisi</a:t>
            </a:r>
            <a:r>
              <a:rPr lang="en-US" dirty="0" smtClean="0"/>
              <a:t> Web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Web</a:t>
            </a:r>
          </a:p>
          <a:p>
            <a:pPr marL="0" indent="0" algn="just"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09220" y="-91281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682136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6438900" cy="639762"/>
          </a:xfrm>
        </p:spPr>
        <p:txBody>
          <a:bodyPr>
            <a:noAutofit/>
          </a:bodyPr>
          <a:lstStyle/>
          <a:p>
            <a:pPr algn="l"/>
            <a:r>
              <a:rPr lang="en-US" sz="3600" b="1" i="1" dirty="0"/>
              <a:t>Data-center </a:t>
            </a:r>
            <a:r>
              <a:rPr lang="en-US" sz="3600" b="1" i="1" dirty="0" smtClean="0"/>
              <a:t>architectures (Cont.)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715962"/>
            <a:ext cx="5321229" cy="32464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9112" y="3962400"/>
            <a:ext cx="90678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Data center </a:t>
            </a:r>
            <a:r>
              <a:rPr lang="en-US" sz="2400" dirty="0" err="1">
                <a:solidFill>
                  <a:schemeClr val="tx1"/>
                </a:solidFill>
              </a:rPr>
              <a:t>dapat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dipandang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sebagai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gudang</a:t>
            </a:r>
            <a:r>
              <a:rPr lang="en-US" sz="2400" dirty="0">
                <a:solidFill>
                  <a:srgbClr val="FFFF00"/>
                </a:solidFill>
              </a:rPr>
              <a:t> data (data warehouse) </a:t>
            </a:r>
            <a:r>
              <a:rPr lang="en-US" sz="2400" dirty="0">
                <a:solidFill>
                  <a:schemeClr val="tx1"/>
                </a:solidFill>
              </a:rPr>
              <a:t>yang </a:t>
            </a:r>
            <a:r>
              <a:rPr lang="en-US" sz="2400" dirty="0" err="1">
                <a:solidFill>
                  <a:schemeClr val="tx1"/>
                </a:solidFill>
              </a:rPr>
              <a:t>berfungsi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sebagai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sistem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pengelolaan</a:t>
            </a:r>
            <a:r>
              <a:rPr lang="en-US" sz="2400" dirty="0">
                <a:solidFill>
                  <a:schemeClr val="tx1"/>
                </a:solidFill>
              </a:rPr>
              <a:t> data </a:t>
            </a:r>
            <a:r>
              <a:rPr lang="en-US" sz="2400" dirty="0" err="1">
                <a:solidFill>
                  <a:schemeClr val="tx1"/>
                </a:solidFill>
              </a:rPr>
              <a:t>mulai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pengumpulan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pengolahan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penyimpanan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sampai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penemuan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kembali</a:t>
            </a:r>
            <a:r>
              <a:rPr lang="en-US" sz="2400" dirty="0">
                <a:solidFill>
                  <a:schemeClr val="tx1"/>
                </a:solidFill>
              </a:rPr>
              <a:t> data, </a:t>
            </a:r>
            <a:r>
              <a:rPr lang="en-US" sz="2400" dirty="0" err="1">
                <a:solidFill>
                  <a:schemeClr val="tx1"/>
                </a:solidFill>
              </a:rPr>
              <a:t>serta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mampu</a:t>
            </a:r>
            <a:r>
              <a:rPr lang="en-US" sz="2400" dirty="0">
                <a:solidFill>
                  <a:schemeClr val="tx1"/>
                </a:solidFill>
              </a:rPr>
              <a:t> pula </a:t>
            </a:r>
            <a:r>
              <a:rPr lang="en-US" sz="2400" dirty="0" err="1">
                <a:solidFill>
                  <a:schemeClr val="tx1"/>
                </a:solidFill>
              </a:rPr>
              <a:t>memberikan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dukungan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dalam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pengambilan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keputusan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Ex : </a:t>
            </a:r>
            <a:r>
              <a:rPr lang="en-US" sz="2400" dirty="0" err="1" smtClean="0">
                <a:solidFill>
                  <a:schemeClr val="tx1"/>
                </a:solidFill>
              </a:rPr>
              <a:t>adalah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sistem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tersebar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berbasis</a:t>
            </a:r>
            <a:r>
              <a:rPr lang="en-US" sz="2400" dirty="0">
                <a:solidFill>
                  <a:schemeClr val="tx1"/>
                </a:solidFill>
              </a:rPr>
              <a:t> web.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09220" y="-91281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4625676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63612"/>
          </a:xfrm>
        </p:spPr>
        <p:txBody>
          <a:bodyPr/>
          <a:lstStyle/>
          <a:p>
            <a:pPr algn="l"/>
            <a:r>
              <a:rPr lang="en-US" b="1" dirty="0"/>
              <a:t>Event-based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09824"/>
            <a:ext cx="3800475" cy="4219576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Event, </a:t>
            </a:r>
            <a:r>
              <a:rPr lang="en-US" dirty="0" err="1" smtClean="0"/>
              <a:t>dalam</a:t>
            </a:r>
            <a:r>
              <a:rPr lang="en-US" dirty="0" smtClean="0"/>
              <a:t> sister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dipublikasikan</a:t>
            </a:r>
            <a:r>
              <a:rPr lang="en-US" dirty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berlangganan</a:t>
            </a:r>
            <a:r>
              <a:rPr lang="en-US" dirty="0" smtClean="0"/>
              <a:t> Ex: 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minat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info </a:t>
            </a:r>
            <a:r>
              <a:rPr lang="en-US" dirty="0" err="1" smtClean="0"/>
              <a:t>pasar</a:t>
            </a:r>
            <a:r>
              <a:rPr lang="en-US" dirty="0" smtClean="0"/>
              <a:t>, </a:t>
            </a:r>
            <a:r>
              <a:rPr lang="en-US" dirty="0" err="1" smtClean="0"/>
              <a:t>pembaruan</a:t>
            </a:r>
            <a:r>
              <a:rPr lang="en-US" dirty="0" smtClean="0"/>
              <a:t> email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Pisahkan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sinkron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238249"/>
            <a:ext cx="3705225" cy="234315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495800" y="3886200"/>
            <a:ext cx="3800475" cy="21637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Event base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 smtClean="0"/>
          </a:p>
          <a:p>
            <a:pPr marL="571500" indent="-285750">
              <a:buFont typeface="Wingdings" panose="05000000000000000000" pitchFamily="2" charset="2"/>
              <a:buChar char="q"/>
            </a:pPr>
            <a:r>
              <a:rPr lang="en-US" dirty="0" smtClean="0"/>
              <a:t>Publish subscribe</a:t>
            </a:r>
          </a:p>
          <a:p>
            <a:pPr marL="571500" indent="-285750">
              <a:buFont typeface="Wingdings" panose="05000000000000000000" pitchFamily="2" charset="2"/>
              <a:buChar char="q"/>
            </a:pPr>
            <a:r>
              <a:rPr lang="en-US" dirty="0" smtClean="0"/>
              <a:t>Broadcast</a:t>
            </a:r>
          </a:p>
          <a:p>
            <a:pPr marL="571500" indent="-285750">
              <a:buFont typeface="Wingdings" panose="05000000000000000000" pitchFamily="2" charset="2"/>
              <a:buChar char="q"/>
            </a:pPr>
            <a:r>
              <a:rPr lang="en-US" dirty="0" smtClean="0"/>
              <a:t>P2P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8902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Centralized Architectures (Client-Server</a:t>
            </a:r>
            <a:r>
              <a:rPr lang="en-US" b="1" dirty="0" smtClean="0"/>
              <a:t>)</a:t>
            </a:r>
          </a:p>
          <a:p>
            <a:pPr indent="0">
              <a:buFont typeface="Wingdings" panose="05000000000000000000" pitchFamily="2" charset="2"/>
              <a:buChar char="q"/>
            </a:pPr>
            <a:r>
              <a:rPr lang="en-US" dirty="0" smtClean="0"/>
              <a:t> Application Layering</a:t>
            </a:r>
          </a:p>
          <a:p>
            <a:pPr indent="0">
              <a:buFont typeface="Wingdings" panose="05000000000000000000" pitchFamily="2" charset="2"/>
              <a:buChar char="q"/>
            </a:pPr>
            <a:r>
              <a:rPr lang="en-US" dirty="0" smtClean="0"/>
              <a:t> Multi-tiered Architectures</a:t>
            </a:r>
          </a:p>
          <a:p>
            <a:r>
              <a:rPr lang="en-US" b="1" dirty="0"/>
              <a:t>Decentralized </a:t>
            </a:r>
            <a:r>
              <a:rPr lang="en-US" b="1" dirty="0" smtClean="0"/>
              <a:t>Architectures (P2P)</a:t>
            </a:r>
          </a:p>
          <a:p>
            <a:pPr marL="685800" indent="-400050"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dirty="0"/>
              <a:t>Structured P2P (Peer-to-Peer) </a:t>
            </a:r>
            <a:r>
              <a:rPr lang="en-US" dirty="0" smtClean="0"/>
              <a:t>Architectures</a:t>
            </a:r>
          </a:p>
          <a:p>
            <a:pPr marL="685800" indent="-400050">
              <a:buFont typeface="Wingdings" panose="05000000000000000000" pitchFamily="2" charset="2"/>
              <a:buChar char="q"/>
            </a:pPr>
            <a:r>
              <a:rPr lang="en-US" dirty="0" smtClean="0"/>
              <a:t> Unstructured </a:t>
            </a:r>
            <a:r>
              <a:rPr lang="en-US" dirty="0"/>
              <a:t>P2P </a:t>
            </a:r>
            <a:r>
              <a:rPr lang="en-US" dirty="0" smtClean="0"/>
              <a:t>Architectures</a:t>
            </a:r>
          </a:p>
          <a:p>
            <a:pPr marL="685800" indent="-400050">
              <a:buFont typeface="Wingdings" panose="05000000000000000000" pitchFamily="2" charset="2"/>
              <a:buChar char="q"/>
            </a:pPr>
            <a:r>
              <a:rPr lang="en-US" dirty="0" smtClean="0"/>
              <a:t> Topology </a:t>
            </a:r>
            <a:r>
              <a:rPr lang="en-US" dirty="0"/>
              <a:t>Management of Overlay </a:t>
            </a:r>
            <a:r>
              <a:rPr lang="en-US" dirty="0" smtClean="0"/>
              <a:t>Networks</a:t>
            </a:r>
          </a:p>
          <a:p>
            <a:pPr marL="685800" indent="-400050">
              <a:buFont typeface="Wingdings" panose="05000000000000000000" pitchFamily="2" charset="2"/>
              <a:buChar char="q"/>
            </a:pPr>
            <a:r>
              <a:rPr lang="en-US" dirty="0" err="1" smtClean="0"/>
              <a:t>Superpeers</a:t>
            </a:r>
            <a:r>
              <a:rPr lang="en-US" dirty="0" smtClean="0"/>
              <a:t>.</a:t>
            </a:r>
            <a:endParaRPr lang="en-US" b="1" dirty="0" smtClean="0"/>
          </a:p>
          <a:p>
            <a:r>
              <a:rPr lang="en-US" b="1" dirty="0"/>
              <a:t>Hybrid </a:t>
            </a:r>
            <a:r>
              <a:rPr lang="en-US" b="1" dirty="0" smtClean="0"/>
              <a:t>Architectures</a:t>
            </a:r>
          </a:p>
          <a:p>
            <a:pPr marL="742950" indent="-457200">
              <a:buFont typeface="Wingdings" panose="05000000000000000000" pitchFamily="2" charset="2"/>
              <a:buChar char="q"/>
            </a:pPr>
            <a:r>
              <a:rPr lang="en-US" dirty="0"/>
              <a:t>Edge-Server </a:t>
            </a:r>
            <a:r>
              <a:rPr lang="en-US" dirty="0" smtClean="0"/>
              <a:t>Systems</a:t>
            </a:r>
          </a:p>
          <a:p>
            <a:pPr marL="742950" indent="-457200">
              <a:buFont typeface="Wingdings" panose="05000000000000000000" pitchFamily="2" charset="2"/>
              <a:buChar char="q"/>
            </a:pPr>
            <a:r>
              <a:rPr lang="en-US" dirty="0"/>
              <a:t>Collaborative Distributed Systems</a:t>
            </a:r>
            <a:endParaRPr lang="en-US" b="1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525212"/>
            <a:ext cx="7473264" cy="64185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202124"/>
                </a:solidFill>
                <a:latin typeface="+mn-lt"/>
              </a:rPr>
              <a:t>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istribution system architecture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768379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4F46D1DB-4E3F-4D27-9076-C242CF3D13E0}"/>
  <p:tag name="ISPRING_RESOURCE_FOLDER" val="E:\Semester Gasal S1\Komdat\Komdat S1 USN Kolaka\BAB I\"/>
  <p:tag name="ISPRING_PRESENTATION_PATH" val="E:\Semester Gasal S1\Komdat\Komdat S1 USN Kolaka\BAB I.pptx"/>
  <p:tag name="ISPRING_PROJECT_FOLDER_UPDATED" val="1"/>
  <p:tag name="ISPRING_SCREEN_RECS_UPDATED" val="E:\Semester Gasal S1\Komdat\Komdat S1 USN Kolaka\BAB I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1134</Words>
  <Application>Microsoft Office PowerPoint</Application>
  <PresentationFormat>A4 Paper (210x297 mm)</PresentationFormat>
  <Paragraphs>159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Courier New</vt:lpstr>
      <vt:lpstr>Wingdings</vt:lpstr>
      <vt:lpstr>Office Theme</vt:lpstr>
      <vt:lpstr>ARSITEKTUR SISTEM TERDISTRIBUSI</vt:lpstr>
      <vt:lpstr>ARCHITECTURE</vt:lpstr>
      <vt:lpstr>DEFINITION</vt:lpstr>
      <vt:lpstr>Architecktural SISTER</vt:lpstr>
      <vt:lpstr>Layer vs Object-base architectures </vt:lpstr>
      <vt:lpstr>Data-center architectures</vt:lpstr>
      <vt:lpstr>Data-center architectures (Cont.)</vt:lpstr>
      <vt:lpstr>Event-based Architectures</vt:lpstr>
      <vt:lpstr>Distribution system architecture </vt:lpstr>
      <vt:lpstr>Fakultas Teknologi Informasi Prodi Ilmu Komputer</vt:lpstr>
      <vt:lpstr>Centralized Architectures (Client-Server)</vt:lpstr>
      <vt:lpstr>Centralized Architectures (Client-Server)</vt:lpstr>
      <vt:lpstr>Architectures Client-Server</vt:lpstr>
      <vt:lpstr>Application Layering</vt:lpstr>
      <vt:lpstr>Application Layering (Cont.)</vt:lpstr>
      <vt:lpstr>Multitier Architecture</vt:lpstr>
      <vt:lpstr>2 tier architecture</vt:lpstr>
      <vt:lpstr>PowerPoint Presentation</vt:lpstr>
      <vt:lpstr>PowerPoint Presentation</vt:lpstr>
      <vt:lpstr>PowerPoint Presentation</vt:lpstr>
      <vt:lpstr>Server berperan sebagai client </vt:lpstr>
      <vt:lpstr>Fakultas Teknologi Informasi Prodi Ilmu Komputer</vt:lpstr>
      <vt:lpstr>Decentralized architecture</vt:lpstr>
      <vt:lpstr>P2P  Architecture</vt:lpstr>
      <vt:lpstr>P2P  Architecture (Cont.)</vt:lpstr>
      <vt:lpstr>P2P  Architecture (Cont.)</vt:lpstr>
      <vt:lpstr>P2P  Architecture (Cont.)</vt:lpstr>
      <vt:lpstr>P2P  Architecture (Cont.)</vt:lpstr>
      <vt:lpstr>PowerPoint Presentation</vt:lpstr>
      <vt:lpstr>Hybrid architecture</vt:lpstr>
      <vt:lpstr>Hybrid architecture</vt:lpstr>
      <vt:lpstr>PowerPoint Presentation</vt:lpstr>
      <vt:lpstr>Architecture Versus Middleware </vt:lpstr>
      <vt:lpstr>Interceptors </vt:lpstr>
      <vt:lpstr>General Approaches to Adaptive Software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I MODEL SISTEM KOMUNIKASI</dc:title>
  <dc:creator>MARDIANTO</dc:creator>
  <cp:lastModifiedBy>Windows 10</cp:lastModifiedBy>
  <cp:revision>73</cp:revision>
  <dcterms:created xsi:type="dcterms:W3CDTF">2016-10-13T14:12:25Z</dcterms:created>
  <dcterms:modified xsi:type="dcterms:W3CDTF">2021-09-17T07:29:59Z</dcterms:modified>
</cp:coreProperties>
</file>