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906000" cy="6858000" type="A4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18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8AB7-B56F-4822-878B-11A4A5F9978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E394-E309-47DB-B3B7-9639C2DE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7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7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Halaman</a:t>
            </a:r>
            <a:r>
              <a:rPr lang="en-US" smtClean="0"/>
              <a:t> 42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F1FB-6E17-4ACE-8CA3-1B7AAD109835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8420100" cy="857251"/>
          </a:xfrm>
        </p:spPr>
        <p:txBody>
          <a:bodyPr>
            <a:normAutofit/>
          </a:bodyPr>
          <a:lstStyle/>
          <a:p>
            <a:r>
              <a:rPr lang="en-US" b="1" dirty="0" smtClean="0"/>
              <a:t>Communication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800600"/>
            <a:ext cx="6934200" cy="1371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Pengampu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MARDIANTO,S.Kom.,M.Cs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USN STATU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752600"/>
            <a:ext cx="2050978" cy="18240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160020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2091978"/>
            <a:ext cx="2290763" cy="14846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915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err="1"/>
              <a:t>ASynchronous</a:t>
            </a:r>
            <a:r>
              <a:rPr lang="en-US" b="1" i="1" dirty="0"/>
              <a:t> RPC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smtClean="0"/>
              <a:t>proses yang </a:t>
            </a:r>
            <a:r>
              <a:rPr lang="en-US" dirty="0" err="1"/>
              <a:t>memanggil</a:t>
            </a:r>
            <a:r>
              <a:rPr lang="en-US" dirty="0"/>
              <a:t> </a:t>
            </a:r>
            <a:r>
              <a:rPr lang="en-US" i="1" dirty="0"/>
              <a:t>remote procedure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menunggu</a:t>
            </a:r>
            <a:r>
              <a:rPr lang="en-US" i="1" dirty="0"/>
              <a:t> </a:t>
            </a:r>
            <a:r>
              <a:rPr lang="en-US" i="1" dirty="0" err="1"/>
              <a:t>hasil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sisi</a:t>
            </a:r>
            <a:r>
              <a:rPr lang="en-US" i="1" dirty="0"/>
              <a:t> server </a:t>
            </a:r>
            <a:r>
              <a:rPr lang="en-US" i="1" dirty="0" err="1" smtClean="0"/>
              <a:t>untuk</a:t>
            </a:r>
            <a:r>
              <a:rPr lang="en-US" i="1" dirty="0"/>
              <a:t> </a:t>
            </a:r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/>
              <a:t>mengeksekusi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RPC </a:t>
            </a:r>
            <a:r>
              <a:rPr lang="en-US" dirty="0" err="1"/>
              <a:t>asinkron</a:t>
            </a:r>
            <a:r>
              <a:rPr lang="en-US" dirty="0"/>
              <a:t> </a:t>
            </a:r>
            <a:r>
              <a:rPr lang="en-US" dirty="0" smtClean="0"/>
              <a:t>server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balasan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client </a:t>
            </a:r>
            <a:r>
              <a:rPr lang="en-US" i="1" dirty="0" err="1"/>
              <a:t>diterima</a:t>
            </a:r>
            <a:r>
              <a:rPr lang="en-US" i="1" dirty="0"/>
              <a:t> </a:t>
            </a:r>
            <a:r>
              <a:rPr lang="en-US" i="1" dirty="0" err="1" smtClean="0"/>
              <a:t>tanpa</a:t>
            </a:r>
            <a:r>
              <a:rPr lang="en-US" i="1" dirty="0" smtClean="0"/>
              <a:t>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balasan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server </a:t>
            </a:r>
            <a:r>
              <a:rPr lang="en-US" dirty="0" err="1"/>
              <a:t>diterim</a:t>
            </a:r>
            <a:r>
              <a:rPr lang="en-US" i="1" dirty="0" err="1"/>
              <a:t>client</a:t>
            </a:r>
            <a:r>
              <a:rPr lang="en-US" i="1" dirty="0"/>
              <a:t> </a:t>
            </a:r>
            <a:r>
              <a:rPr lang="en-US" i="1" dirty="0" err="1"/>
              <a:t>segera</a:t>
            </a:r>
            <a:r>
              <a:rPr lang="en-US" i="1" dirty="0"/>
              <a:t> </a:t>
            </a:r>
            <a:r>
              <a:rPr lang="en-US" i="1" dirty="0" err="1"/>
              <a:t>melanjutkan</a:t>
            </a:r>
            <a:r>
              <a:rPr lang="en-US" i="1" dirty="0"/>
              <a:t> </a:t>
            </a:r>
            <a:r>
              <a:rPr lang="en-US" i="1" dirty="0" err="1"/>
              <a:t>eksekusi</a:t>
            </a:r>
            <a:r>
              <a:rPr lang="en-US" i="1" dirty="0"/>
              <a:t> </a:t>
            </a:r>
            <a:r>
              <a:rPr lang="en-US" i="1" dirty="0" err="1"/>
              <a:t>instruksi</a:t>
            </a:r>
            <a:r>
              <a:rPr lang="en-US" i="1" dirty="0"/>
              <a:t> </a:t>
            </a:r>
            <a:r>
              <a:rPr lang="en-US" i="1" dirty="0" err="1"/>
              <a:t>berikutnya</a:t>
            </a:r>
            <a:r>
              <a:rPr lang="en-US" i="1" dirty="0"/>
              <a:t>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68262"/>
            <a:ext cx="518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/>
              <a:t>Remote Procedure Call (RPC)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10400" y="-68262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6111383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976671"/>
            <a:ext cx="65532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Asynchronuos</a:t>
            </a:r>
            <a:r>
              <a:rPr lang="en-US" sz="2000" b="1" dirty="0"/>
              <a:t> </a:t>
            </a:r>
            <a:r>
              <a:rPr lang="en-US" sz="2000" b="1" dirty="0" err="1"/>
              <a:t>RPC.Bandingkan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operasi</a:t>
            </a:r>
            <a:r>
              <a:rPr lang="en-US" sz="2000" b="1" dirty="0"/>
              <a:t> </a:t>
            </a:r>
            <a:r>
              <a:rPr lang="en-US" sz="2000" b="1" dirty="0" err="1"/>
              <a:t>dasra</a:t>
            </a:r>
            <a:r>
              <a:rPr lang="en-US" sz="2000" b="1" dirty="0"/>
              <a:t> </a:t>
            </a:r>
            <a:r>
              <a:rPr lang="en-US" sz="2000" b="1" dirty="0" smtClean="0"/>
              <a:t>RPC </a:t>
            </a:r>
            <a:endParaRPr lang="en-US" sz="2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68262"/>
            <a:ext cx="518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/>
              <a:t>Remote Procedure Call (RPC)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10400" y="-68262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6934200" cy="40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1473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38675"/>
            <a:ext cx="8915400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deferred </a:t>
            </a:r>
            <a:r>
              <a:rPr lang="en-US" sz="2800" b="1" i="1" dirty="0"/>
              <a:t>Synchronous </a:t>
            </a:r>
            <a:r>
              <a:rPr lang="en-US" sz="2800" b="1" i="1" dirty="0" smtClean="0"/>
              <a:t>RPC 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0964" y="990600"/>
            <a:ext cx="8120873" cy="3657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-68262"/>
            <a:ext cx="518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/>
              <a:t>Remote Procedure Call (RPC)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10400" y="-68262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3462718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Messasge</a:t>
            </a:r>
            <a:r>
              <a:rPr lang="en-US" dirty="0" smtClean="0"/>
              <a:t> Oriented Communication (</a:t>
            </a:r>
            <a:r>
              <a:rPr lang="en-US" dirty="0" err="1" smtClean="0"/>
              <a:t>lanjutan</a:t>
            </a:r>
            <a:r>
              <a:rPr lang="en-US" dirty="0" smtClean="0"/>
              <a:t>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System message oriented Middleware. </a:t>
            </a:r>
            <a:r>
              <a:rPr lang="en-US" b="1" i="1" dirty="0" err="1"/>
              <a:t>Pada</a:t>
            </a:r>
            <a:r>
              <a:rPr lang="en-US" b="1" i="1" dirty="0"/>
              <a:t> </a:t>
            </a:r>
            <a:r>
              <a:rPr lang="en-US" b="1" i="1" dirty="0" err="1"/>
              <a:t>komunikasi</a:t>
            </a:r>
            <a:r>
              <a:rPr lang="en-US" b="1" i="1" dirty="0"/>
              <a:t> </a:t>
            </a:r>
            <a:r>
              <a:rPr lang="en-US" b="1" i="1" dirty="0" err="1"/>
              <a:t>jenis</a:t>
            </a:r>
            <a:r>
              <a:rPr lang="en-US" b="1" i="1" dirty="0"/>
              <a:t> </a:t>
            </a:r>
            <a:r>
              <a:rPr lang="en-US" b="1" i="1" dirty="0" err="1"/>
              <a:t>ini</a:t>
            </a:r>
            <a:r>
              <a:rPr lang="en-US" b="1" i="1" dirty="0"/>
              <a:t> </a:t>
            </a:r>
            <a:r>
              <a:rPr lang="en-US" b="1" i="1" dirty="0" err="1" smtClean="0"/>
              <a:t>pesan</a:t>
            </a:r>
            <a:r>
              <a:rPr lang="en-US" b="1" i="1" dirty="0"/>
              <a:t> </a:t>
            </a:r>
            <a:r>
              <a:rPr lang="en-US" dirty="0" smtClean="0"/>
              <a:t>yang </a:t>
            </a:r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antrian</a:t>
            </a:r>
            <a:r>
              <a:rPr lang="en-US" dirty="0"/>
              <a:t> (</a:t>
            </a:r>
            <a:r>
              <a:rPr lang="en-US" i="1" dirty="0"/>
              <a:t>queue) </a:t>
            </a:r>
            <a:r>
              <a:rPr lang="en-US" i="1" dirty="0" err="1"/>
              <a:t>tertentu</a:t>
            </a:r>
            <a:r>
              <a:rPr lang="en-US" i="1" dirty="0"/>
              <a:t> </a:t>
            </a:r>
            <a:r>
              <a:rPr lang="en-US" i="1" dirty="0" err="1" smtClean="0"/>
              <a:t>sebelum</a:t>
            </a:r>
            <a:r>
              <a:rPr lang="en-US" i="1" dirty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/>
              <a:t>server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/>
              <a:t>pengirim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antiran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sv-SE" dirty="0"/>
              <a:t>Tidak ada jaminan bahwa pesan </a:t>
            </a:r>
            <a:r>
              <a:rPr lang="sv-SE" dirty="0" smtClean="0"/>
              <a:t>akan </a:t>
            </a:r>
            <a:r>
              <a:rPr lang="en-US" dirty="0" err="1" smtClean="0"/>
              <a:t>dibaca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9434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/>
              <a:t>menjadi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i="1" dirty="0"/>
              <a:t>Put:</a:t>
            </a:r>
            <a:r>
              <a:rPr lang="fi-FI" i="1" dirty="0"/>
              <a:t> untuk memasukkan pesan ke antrian tertentu,</a:t>
            </a:r>
          </a:p>
          <a:p>
            <a:pPr algn="just"/>
            <a:r>
              <a:rPr lang="sv-SE" b="1" i="1" dirty="0"/>
              <a:t>Get: </a:t>
            </a:r>
            <a:r>
              <a:rPr lang="sv-SE" i="1" dirty="0"/>
              <a:t>untuk mengambil pesan dari antrian tertentu dengan memblok </a:t>
            </a:r>
            <a:r>
              <a:rPr lang="en-US" dirty="0" smtClean="0"/>
              <a:t>proses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antrian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di </a:t>
            </a:r>
            <a:r>
              <a:rPr lang="en-US" dirty="0" err="1" smtClean="0"/>
              <a:t>awal</a:t>
            </a:r>
            <a:r>
              <a:rPr lang="en-US" dirty="0"/>
              <a:t> </a:t>
            </a:r>
            <a:r>
              <a:rPr lang="en-US" dirty="0" err="1" smtClean="0"/>
              <a:t>antrian</a:t>
            </a:r>
            <a:r>
              <a:rPr lang="en-US" dirty="0" smtClean="0"/>
              <a:t>. </a:t>
            </a:r>
          </a:p>
          <a:p>
            <a:pPr algn="just"/>
            <a:r>
              <a:rPr lang="sv-SE" b="1" i="1" dirty="0"/>
              <a:t>Poll</a:t>
            </a:r>
            <a:r>
              <a:rPr lang="sv-SE" i="1" dirty="0"/>
              <a:t>: untuk memeriksa antrian tertentu untuk mendapatkan </a:t>
            </a:r>
            <a:r>
              <a:rPr lang="sv-SE" i="1" dirty="0" smtClean="0"/>
              <a:t>pesan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memblok</a:t>
            </a:r>
            <a:r>
              <a:rPr lang="en-US" dirty="0"/>
              <a:t>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/>
              <a:t>pesan</a:t>
            </a:r>
            <a:r>
              <a:rPr lang="en-US" dirty="0"/>
              <a:t> di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 smtClean="0"/>
              <a:t>antrian</a:t>
            </a:r>
            <a:r>
              <a:rPr lang="en-US" dirty="0" smtClean="0"/>
              <a:t>.</a:t>
            </a:r>
          </a:p>
          <a:p>
            <a:pPr algn="just"/>
            <a:r>
              <a:rPr lang="en-US" b="1" i="1" dirty="0"/>
              <a:t>Notify: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memasang</a:t>
            </a:r>
            <a:r>
              <a:rPr lang="en-US" i="1" dirty="0"/>
              <a:t> </a:t>
            </a:r>
            <a:r>
              <a:rPr lang="en-US" i="1" dirty="0" err="1"/>
              <a:t>sebuah</a:t>
            </a:r>
            <a:r>
              <a:rPr lang="en-US" i="1" dirty="0"/>
              <a:t> handler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antrian</a:t>
            </a:r>
            <a:r>
              <a:rPr lang="en-US" i="1" dirty="0"/>
              <a:t> yang </a:t>
            </a:r>
            <a:r>
              <a:rPr lang="en-US" i="1" dirty="0" err="1" smtClean="0"/>
              <a:t>akan</a:t>
            </a:r>
            <a:r>
              <a:rPr lang="en-US" i="1" dirty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antrian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r>
              <a:rPr lang="en-US" dirty="0"/>
              <a:t>.</a:t>
            </a:r>
            <a:r>
              <a:rPr lang="en-US" b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40473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Arsitektur</a:t>
            </a:r>
            <a:r>
              <a:rPr lang="en-US" b="1" dirty="0"/>
              <a:t> </a:t>
            </a:r>
            <a:r>
              <a:rPr lang="en-US" b="1" i="1" dirty="0"/>
              <a:t>Message Queuing </a:t>
            </a:r>
            <a:r>
              <a:rPr lang="en-US" b="1" i="1" dirty="0" smtClean="0"/>
              <a:t>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299" y="1427163"/>
            <a:ext cx="8466141" cy="43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51089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Proses </a:t>
            </a:r>
            <a:r>
              <a:rPr lang="en-US" b="1" i="1" dirty="0"/>
              <a:t>Message Queuing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12" y="1417638"/>
            <a:ext cx="8624888" cy="51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24652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Message Broker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smtClean="0"/>
              <a:t>format </a:t>
            </a:r>
            <a:r>
              <a:rPr lang="sv-SE" dirty="0" smtClean="0"/>
              <a:t>pesan </a:t>
            </a:r>
            <a:r>
              <a:rPr lang="sv-SE" dirty="0"/>
              <a:t>yang mungkin di antara aplikasi-aplikasi yang bergabung dalam </a:t>
            </a:r>
            <a:r>
              <a:rPr lang="sv-SE" dirty="0" smtClean="0"/>
              <a:t>sebuah </a:t>
            </a:r>
            <a:r>
              <a:rPr lang="en-US" i="1" dirty="0" smtClean="0"/>
              <a:t>message queuing System</a:t>
            </a:r>
          </a:p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utilitas</a:t>
            </a:r>
            <a:r>
              <a:rPr lang="en-US" dirty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i="1" dirty="0"/>
              <a:t>message broker</a:t>
            </a:r>
            <a:r>
              <a:rPr lang="en-US" b="1" i="1" dirty="0" smtClean="0"/>
              <a:t>.</a:t>
            </a:r>
          </a:p>
          <a:p>
            <a:pPr algn="just"/>
            <a:r>
              <a:rPr lang="en-US" i="1" dirty="0"/>
              <a:t>Message broker </a:t>
            </a:r>
            <a:r>
              <a:rPr lang="en-US" i="1" dirty="0" err="1" smtClean="0"/>
              <a:t>bertindak</a:t>
            </a:r>
            <a:r>
              <a:rPr lang="en-US" i="1" dirty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/>
              <a:t>gateway yang </a:t>
            </a:r>
            <a:r>
              <a:rPr lang="en-US" i="1" dirty="0" err="1"/>
              <a:t>bekerja</a:t>
            </a:r>
            <a:r>
              <a:rPr lang="en-US" i="1" dirty="0"/>
              <a:t> di </a:t>
            </a:r>
            <a:r>
              <a:rPr lang="en-US" i="1" dirty="0" err="1"/>
              <a:t>lapisan</a:t>
            </a:r>
            <a:r>
              <a:rPr lang="en-US" i="1" dirty="0"/>
              <a:t> </a:t>
            </a:r>
            <a:r>
              <a:rPr lang="en-US" i="1" dirty="0" err="1"/>
              <a:t>aplikasi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menangani</a:t>
            </a:r>
            <a:r>
              <a:rPr lang="en-US" i="1" dirty="0"/>
              <a:t> </a:t>
            </a:r>
            <a:r>
              <a:rPr lang="en-US" i="1" dirty="0" err="1" smtClean="0"/>
              <a:t>perbedaan</a:t>
            </a:r>
            <a:r>
              <a:rPr lang="en-US" i="1" dirty="0"/>
              <a:t> </a:t>
            </a:r>
            <a:r>
              <a:rPr lang="en-US" dirty="0" smtClean="0"/>
              <a:t>format </a:t>
            </a:r>
            <a:r>
              <a:rPr lang="en-US" dirty="0" err="1"/>
              <a:t>pesan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i="1" dirty="0"/>
              <a:t>message broker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sebuah</a:t>
            </a:r>
            <a:r>
              <a:rPr lang="en-US" i="1" dirty="0"/>
              <a:t> </a:t>
            </a:r>
            <a:r>
              <a:rPr lang="en-US" i="1" dirty="0" err="1"/>
              <a:t>aplikasi</a:t>
            </a:r>
            <a:r>
              <a:rPr lang="en-US" i="1" dirty="0"/>
              <a:t> </a:t>
            </a:r>
            <a:r>
              <a:rPr lang="en-US" i="1" dirty="0" err="1" smtClean="0"/>
              <a:t>tambahan</a:t>
            </a:r>
            <a:r>
              <a:rPr lang="en-US" i="1" dirty="0"/>
              <a:t> </a:t>
            </a:r>
            <a:r>
              <a:rPr lang="en-US" dirty="0" smtClean="0"/>
              <a:t>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opsional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integral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i="1" dirty="0"/>
              <a:t>queuing System.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22462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Message broker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299" y="1524000"/>
            <a:ext cx="903224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75044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Stream-Oriented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i="1" dirty="0"/>
              <a:t>Data stream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aliran</a:t>
            </a:r>
            <a:r>
              <a:rPr lang="en-US" i="1" dirty="0"/>
              <a:t> data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rangkaian</a:t>
            </a:r>
            <a:r>
              <a:rPr lang="en-US" i="1" dirty="0"/>
              <a:t> unit-unit data yang </a:t>
            </a:r>
            <a:r>
              <a:rPr lang="en-US" i="1" dirty="0" err="1" smtClean="0"/>
              <a:t>dapat</a:t>
            </a:r>
            <a:r>
              <a:rPr lang="en-US" i="1" dirty="0"/>
              <a:t> </a:t>
            </a:r>
            <a:r>
              <a:rPr lang="sv-SE" dirty="0" smtClean="0"/>
              <a:t>disampaikan </a:t>
            </a:r>
            <a:r>
              <a:rPr lang="sv-SE" dirty="0"/>
              <a:t>secara diskrit (dalam paket-paket) maupun kontinyu (aliran </a:t>
            </a:r>
            <a:r>
              <a:rPr lang="sv-SE" dirty="0" smtClean="0"/>
              <a:t>tidak </a:t>
            </a:r>
            <a:r>
              <a:rPr lang="en-US" dirty="0" err="1" smtClean="0"/>
              <a:t>terputus</a:t>
            </a:r>
            <a:r>
              <a:rPr lang="en-US" dirty="0" smtClean="0"/>
              <a:t>/</a:t>
            </a:r>
            <a:r>
              <a:rPr lang="en-US" dirty="0" err="1" smtClean="0"/>
              <a:t>terbagi-bagi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kontinyu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yang </a:t>
            </a:r>
            <a:r>
              <a:rPr lang="en-US" dirty="0" err="1" smtClean="0"/>
              <a:t>sesuai</a:t>
            </a:r>
            <a:r>
              <a:rPr lang="en-US" dirty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data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 smtClean="0"/>
              <a:t>menjadi</a:t>
            </a:r>
            <a:r>
              <a:rPr lang="en-US" dirty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:</a:t>
            </a:r>
          </a:p>
          <a:p>
            <a:pPr marL="857250" indent="-514350" algn="just">
              <a:buFont typeface="+mj-lt"/>
              <a:buAutoNum type="arabicPeriod"/>
            </a:pPr>
            <a:r>
              <a:rPr lang="en-US" i="1" dirty="0" err="1"/>
              <a:t>Transmisi</a:t>
            </a:r>
            <a:r>
              <a:rPr lang="en-US" i="1" dirty="0"/>
              <a:t> </a:t>
            </a:r>
            <a:r>
              <a:rPr lang="en-US" i="1" dirty="0" err="1"/>
              <a:t>asinkron</a:t>
            </a:r>
            <a:r>
              <a:rPr lang="en-US" i="1" dirty="0"/>
              <a:t> (</a:t>
            </a:r>
            <a:r>
              <a:rPr lang="en-US" i="1" dirty="0" err="1"/>
              <a:t>aSynchronous</a:t>
            </a:r>
            <a:r>
              <a:rPr lang="en-US" i="1" dirty="0"/>
              <a:t> transmission</a:t>
            </a:r>
            <a:r>
              <a:rPr lang="en-US" i="1" dirty="0" smtClean="0"/>
              <a:t>)</a:t>
            </a:r>
          </a:p>
          <a:p>
            <a:pPr marL="857250" indent="-514350" algn="just">
              <a:buFont typeface="+mj-lt"/>
              <a:buAutoNum type="arabicPeriod"/>
            </a:pPr>
            <a:r>
              <a:rPr lang="en-US" i="1" dirty="0" err="1"/>
              <a:t>Transmisi</a:t>
            </a:r>
            <a:r>
              <a:rPr lang="en-US" i="1" dirty="0"/>
              <a:t> </a:t>
            </a:r>
            <a:r>
              <a:rPr lang="en-US" i="1" dirty="0" err="1"/>
              <a:t>sinkron</a:t>
            </a:r>
            <a:r>
              <a:rPr lang="en-US" i="1" dirty="0"/>
              <a:t> (Synchronous transmission</a:t>
            </a:r>
            <a:r>
              <a:rPr lang="en-US" i="1" dirty="0" smtClean="0"/>
              <a:t>)</a:t>
            </a:r>
          </a:p>
          <a:p>
            <a:pPr marL="857250" indent="-514350" algn="just">
              <a:buFont typeface="+mj-lt"/>
              <a:buAutoNum type="arabicPeriod"/>
            </a:pPr>
            <a:r>
              <a:rPr lang="en-US" i="1" dirty="0" err="1"/>
              <a:t>Transmisi</a:t>
            </a:r>
            <a:r>
              <a:rPr lang="en-US" i="1" dirty="0"/>
              <a:t> </a:t>
            </a:r>
            <a:r>
              <a:rPr lang="en-US" i="1" dirty="0" err="1"/>
              <a:t>isokron</a:t>
            </a:r>
            <a:r>
              <a:rPr lang="en-US" i="1" dirty="0"/>
              <a:t> (isochronous transmission</a:t>
            </a:r>
            <a:r>
              <a:rPr lang="en-US" i="1" dirty="0" smtClean="0"/>
              <a:t>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7886627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1341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10400" y="-28574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8030" y="1143000"/>
            <a:ext cx="7929939" cy="42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235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Quality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i="1" dirty="0"/>
              <a:t>bit (bit rate), </a:t>
            </a:r>
          </a:p>
          <a:p>
            <a:r>
              <a:rPr lang="en-US" dirty="0" err="1" smtClean="0"/>
              <a:t>Jeda</a:t>
            </a:r>
            <a:r>
              <a:rPr lang="en-US" dirty="0" smtClean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(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/>
              <a:t>data),</a:t>
            </a:r>
          </a:p>
          <a:p>
            <a:r>
              <a:rPr lang="en-US" dirty="0" err="1" smtClean="0"/>
              <a:t>Jeda</a:t>
            </a:r>
            <a:r>
              <a:rPr lang="en-US" dirty="0" smtClean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(end</a:t>
            </a:r>
            <a:r>
              <a:rPr lang="en-US" i="1" dirty="0"/>
              <a:t>-to-end),</a:t>
            </a:r>
          </a:p>
          <a:p>
            <a:r>
              <a:rPr lang="nn-NO" dirty="0" smtClean="0"/>
              <a:t>Variasi </a:t>
            </a:r>
            <a:r>
              <a:rPr lang="nn-NO" dirty="0"/>
              <a:t>jeda (jitter) maksimum,</a:t>
            </a:r>
          </a:p>
          <a:p>
            <a:r>
              <a:rPr lang="en-US" dirty="0" err="1" smtClean="0"/>
              <a:t>Jeda</a:t>
            </a:r>
            <a:r>
              <a:rPr lang="en-US" dirty="0" smtClean="0"/>
              <a:t> </a:t>
            </a:r>
            <a:r>
              <a:rPr lang="en-US" i="1" dirty="0"/>
              <a:t>round trip.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30881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Menegakkan</a:t>
            </a:r>
            <a:r>
              <a:rPr lang="en-US" b="1" dirty="0"/>
              <a:t> </a:t>
            </a:r>
            <a:r>
              <a:rPr lang="en-US" b="1" i="1" dirty="0" err="1"/>
              <a:t>QoS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Expedited forwarding </a:t>
            </a:r>
            <a:r>
              <a:rPr lang="en-US" i="1" dirty="0"/>
              <a:t>yang </a:t>
            </a:r>
            <a:r>
              <a:rPr lang="en-US" i="1" dirty="0" err="1"/>
              <a:t>menandakan</a:t>
            </a:r>
            <a:r>
              <a:rPr lang="en-US" i="1" dirty="0"/>
              <a:t> data </a:t>
            </a:r>
            <a:r>
              <a:rPr lang="en-US" i="1" dirty="0" err="1"/>
              <a:t>tersebut</a:t>
            </a:r>
            <a:r>
              <a:rPr lang="en-US" i="1" dirty="0"/>
              <a:t> </a:t>
            </a:r>
            <a:r>
              <a:rPr lang="en-US" i="1" dirty="0" err="1" smtClean="0"/>
              <a:t>memiliki</a:t>
            </a:r>
            <a:r>
              <a:rPr lang="en-US" b="1" i="1" dirty="0"/>
              <a:t> </a:t>
            </a:r>
            <a:r>
              <a:rPr lang="nb-NO" dirty="0" smtClean="0"/>
              <a:t>prioritas </a:t>
            </a:r>
            <a:r>
              <a:rPr lang="nb-NO" dirty="0"/>
              <a:t>paling tinggi untuk diproses dan </a:t>
            </a:r>
            <a:r>
              <a:rPr lang="nb-NO" dirty="0" smtClean="0"/>
              <a:t>dikirimkan </a:t>
            </a:r>
            <a:r>
              <a:rPr lang="nb-NO" dirty="0"/>
              <a:t>oleh </a:t>
            </a:r>
            <a:r>
              <a:rPr lang="nb-NO" i="1" dirty="0"/>
              <a:t>router</a:t>
            </a:r>
            <a:r>
              <a:rPr lang="nb-NO" i="1" dirty="0" smtClean="0"/>
              <a:t>.</a:t>
            </a:r>
          </a:p>
          <a:p>
            <a:pPr algn="just"/>
            <a:r>
              <a:rPr lang="en-US" b="1" i="1" dirty="0"/>
              <a:t>Assured forwarding </a:t>
            </a:r>
            <a:r>
              <a:rPr lang="en-US" i="1" dirty="0"/>
              <a:t>yang </a:t>
            </a:r>
            <a:r>
              <a:rPr lang="en-US" i="1" dirty="0" err="1"/>
              <a:t>lebih</a:t>
            </a:r>
            <a:r>
              <a:rPr lang="en-US" i="1" dirty="0"/>
              <a:t> </a:t>
            </a:r>
            <a:r>
              <a:rPr lang="en-US" i="1" dirty="0" err="1"/>
              <a:t>rendah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expedited </a:t>
            </a:r>
            <a:r>
              <a:rPr lang="en-US" i="1" dirty="0" smtClean="0"/>
              <a:t>forwarding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/>
              <a:t> </a:t>
            </a:r>
            <a:r>
              <a:rPr lang="nn-NO" dirty="0" smtClean="0"/>
              <a:t>keleluasaan </a:t>
            </a:r>
            <a:r>
              <a:rPr lang="nn-NO" dirty="0"/>
              <a:t>lebih dalam menentukan tingkat prioritas data.</a:t>
            </a:r>
            <a:r>
              <a:rPr lang="nn-NO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4306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1" dirty="0"/>
              <a:t>B</a:t>
            </a:r>
            <a:r>
              <a:rPr lang="en-US" b="1" i="1" dirty="0" smtClean="0"/>
              <a:t>uffer </a:t>
            </a:r>
            <a:r>
              <a:rPr lang="en-US" b="1" i="1" dirty="0" err="1"/>
              <a:t>untuk</a:t>
            </a:r>
            <a:r>
              <a:rPr lang="en-US" b="1" i="1" dirty="0"/>
              <a:t> </a:t>
            </a:r>
            <a:r>
              <a:rPr lang="en-US" b="1" i="1" dirty="0" err="1"/>
              <a:t>mengurangi</a:t>
            </a:r>
            <a:r>
              <a:rPr lang="en-US" b="1" i="1" dirty="0"/>
              <a:t> </a:t>
            </a:r>
            <a:r>
              <a:rPr lang="en-US" b="1" i="1" dirty="0" smtClean="0"/>
              <a:t>Jitter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299" y="1981200"/>
            <a:ext cx="883588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19981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05400"/>
            <a:ext cx="8915400" cy="1143000"/>
          </a:xfrm>
        </p:spPr>
        <p:txBody>
          <a:bodyPr>
            <a:noAutofit/>
          </a:bodyPr>
          <a:lstStyle/>
          <a:p>
            <a:r>
              <a:rPr lang="en-US" sz="1600" dirty="0"/>
              <a:t> </a:t>
            </a:r>
            <a:r>
              <a:rPr lang="en-US" sz="1600" dirty="0" err="1"/>
              <a:t>efek</a:t>
            </a:r>
            <a:r>
              <a:rPr lang="en-US" sz="1600" dirty="0"/>
              <a:t> </a:t>
            </a:r>
            <a:r>
              <a:rPr lang="en-US" sz="1600" dirty="0" err="1"/>
              <a:t>kehilangan</a:t>
            </a:r>
            <a:r>
              <a:rPr lang="en-US" sz="1600" dirty="0"/>
              <a:t> </a:t>
            </a:r>
            <a:r>
              <a:rPr lang="en-US" sz="1600" i="1" dirty="0" err="1"/>
              <a:t>paket</a:t>
            </a:r>
            <a:r>
              <a:rPr lang="en-US" sz="1600" i="1" dirty="0"/>
              <a:t> (a) </a:t>
            </a:r>
            <a:r>
              <a:rPr lang="en-US" sz="1600" i="1" dirty="0" err="1"/>
              <a:t>noninterleave</a:t>
            </a:r>
            <a:r>
              <a:rPr lang="en-US" sz="1600" i="1" dirty="0"/>
              <a:t> transmission (b)</a:t>
            </a:r>
            <a:br>
              <a:rPr lang="en-US" sz="1600" i="1" dirty="0"/>
            </a:br>
            <a:r>
              <a:rPr lang="en-US" sz="1600" i="1" dirty="0"/>
              <a:t>interleaved transmission 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9067800" cy="4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9513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Multicast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 err="1"/>
              <a:t>Mutlicasting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dilakukan</a:t>
            </a:r>
            <a:r>
              <a:rPr lang="en-US" i="1" dirty="0"/>
              <a:t> di </a:t>
            </a:r>
            <a:r>
              <a:rPr lang="en-US" i="1" dirty="0" err="1"/>
              <a:t>lapisan</a:t>
            </a:r>
            <a:r>
              <a:rPr lang="en-US" i="1" dirty="0"/>
              <a:t> network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 smtClean="0"/>
              <a:t>membentuk</a:t>
            </a:r>
            <a:r>
              <a:rPr lang="en-US" i="1" dirty="0"/>
              <a:t> </a:t>
            </a:r>
            <a:r>
              <a:rPr lang="en-US" dirty="0" err="1" smtClean="0"/>
              <a:t>jalur-jalur</a:t>
            </a:r>
            <a:r>
              <a:rPr lang="en-US" dirty="0" smtClean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sv-SE" dirty="0" smtClean="0"/>
              <a:t>terkadang </a:t>
            </a:r>
            <a:r>
              <a:rPr lang="sv-SE" dirty="0"/>
              <a:t>membutuhkan penanganan dari manusia.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89163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1" dirty="0"/>
              <a:t>Application Level </a:t>
            </a:r>
            <a:r>
              <a:rPr lang="en-US" b="1" i="1" dirty="0" smtClean="0"/>
              <a:t>Multicasting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 </a:t>
            </a:r>
            <a:r>
              <a:rPr lang="en-US" dirty="0" err="1" smtClean="0"/>
              <a:t>aplikasi</a:t>
            </a:r>
            <a:r>
              <a:rPr lang="en-US" dirty="0"/>
              <a:t> </a:t>
            </a:r>
            <a:r>
              <a:rPr lang="it-IT" dirty="0" smtClean="0"/>
              <a:t>yang </a:t>
            </a:r>
            <a:r>
              <a:rPr lang="it-IT" dirty="0"/>
              <a:t>mengorganisasi simpul-simpul penerima informasi menjadi suatu </a:t>
            </a:r>
            <a:r>
              <a:rPr lang="it-IT" dirty="0" smtClean="0"/>
              <a:t>jaringan </a:t>
            </a:r>
            <a:r>
              <a:rPr lang="en-US" dirty="0" err="1" smtClean="0"/>
              <a:t>maya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/>
              <a:t>, </a:t>
            </a:r>
            <a:r>
              <a:rPr lang="en-US" dirty="0" err="1" smtClean="0"/>
              <a:t>yaitu</a:t>
            </a:r>
            <a:r>
              <a:rPr lang="en-US" dirty="0"/>
              <a:t> </a:t>
            </a:r>
            <a:r>
              <a:rPr lang="sv-SE" dirty="0" smtClean="0"/>
              <a:t>struktur </a:t>
            </a:r>
            <a:r>
              <a:rPr lang="sv-SE" dirty="0"/>
              <a:t>pohon (</a:t>
            </a:r>
            <a:r>
              <a:rPr lang="sv-SE" i="1" dirty="0"/>
              <a:t>tree) dan jaringan mesh.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57742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33337"/>
            <a:ext cx="8915400" cy="1033464"/>
          </a:xfrm>
        </p:spPr>
        <p:txBody>
          <a:bodyPr/>
          <a:lstStyle/>
          <a:p>
            <a:pPr algn="l"/>
            <a:r>
              <a:rPr lang="en-US" b="1" dirty="0" smtClean="0"/>
              <a:t>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915400" cy="3962400"/>
          </a:xfrm>
        </p:spPr>
        <p:txBody>
          <a:bodyPr>
            <a:noAutofit/>
          </a:bodyPr>
          <a:lstStyle/>
          <a:p>
            <a:pPr algn="just"/>
            <a:r>
              <a:rPr lang="en-US" i="1" dirty="0" err="1" smtClean="0"/>
              <a:t>komunikasi</a:t>
            </a:r>
            <a:r>
              <a:rPr lang="en-US" i="1" dirty="0" smtClean="0"/>
              <a:t> </a:t>
            </a:r>
            <a:r>
              <a:rPr lang="en-US" i="1" dirty="0" err="1" smtClean="0"/>
              <a:t>antar</a:t>
            </a:r>
            <a:r>
              <a:rPr lang="en-US" i="1" dirty="0" smtClean="0"/>
              <a:t> proses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inti</a:t>
            </a:r>
            <a:r>
              <a:rPr lang="en-US" i="1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terdistri</a:t>
            </a:r>
            <a:r>
              <a:rPr lang="en-US" i="1" dirty="0" err="1"/>
              <a:t>busi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komunikasi</a:t>
            </a:r>
            <a:r>
              <a:rPr lang="en-US" i="1" dirty="0"/>
              <a:t> </a:t>
            </a:r>
            <a:r>
              <a:rPr lang="en-US" i="1" dirty="0" err="1"/>
              <a:t>antar</a:t>
            </a:r>
            <a:r>
              <a:rPr lang="en-US" i="1" dirty="0"/>
              <a:t> proses-proses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 smtClean="0"/>
              <a:t>sistem-sistem</a:t>
            </a:r>
            <a:r>
              <a:rPr lang="en-US" i="1" dirty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sistem-sistem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r>
              <a:rPr lang="en-US" dirty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/>
              <a:t> </a:t>
            </a:r>
            <a:r>
              <a:rPr lang="nb-NO" dirty="0" smtClean="0"/>
              <a:t>aturan </a:t>
            </a:r>
            <a:r>
              <a:rPr lang="nb-NO" dirty="0"/>
              <a:t>yang disebut protokol komunikasi.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34200" y="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11910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357"/>
            <a:ext cx="6477000" cy="73104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8641" y="1371600"/>
            <a:ext cx="5097359" cy="4876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010400" y="-68262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28600" y="1366837"/>
            <a:ext cx="4343400" cy="5033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Layered </a:t>
            </a:r>
            <a:r>
              <a:rPr lang="en-US" b="1" i="1" dirty="0" smtClean="0"/>
              <a:t>Protocols</a:t>
            </a:r>
          </a:p>
          <a:p>
            <a:pPr marL="800100" indent="-457200">
              <a:buFont typeface="Wingdings" panose="05000000000000000000" pitchFamily="2" charset="2"/>
              <a:buChar char="q"/>
            </a:pP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ISO </a:t>
            </a:r>
            <a:r>
              <a:rPr lang="en-US" i="1" dirty="0" smtClean="0"/>
              <a:t>(International Standard Organization)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mengatasi</a:t>
            </a:r>
            <a:r>
              <a:rPr lang="en-US" i="1" dirty="0" smtClean="0"/>
              <a:t> </a:t>
            </a:r>
            <a:r>
              <a:rPr lang="en-US" dirty="0" err="1" smtClean="0"/>
              <a:t>Beragamnya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Hardware </a:t>
            </a:r>
            <a:r>
              <a:rPr lang="en-US" dirty="0" err="1" smtClean="0"/>
              <a:t>dan</a:t>
            </a:r>
            <a:r>
              <a:rPr lang="en-US" dirty="0" smtClean="0"/>
              <a:t> Software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/>
              <a:t>produk-produk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saling</a:t>
            </a:r>
            <a:r>
              <a:rPr lang="en-US" dirty="0"/>
              <a:t> </a:t>
            </a:r>
            <a:r>
              <a:rPr lang="en-US" dirty="0" err="1" smtClean="0"/>
              <a:t>kompatibel</a:t>
            </a:r>
            <a:r>
              <a:rPr lang="en-US" dirty="0" smtClean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mempersulit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095715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0986" y="1143001"/>
            <a:ext cx="9625013" cy="2751138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/>
              <a:t>Middleware Layer</a:t>
            </a:r>
            <a:endParaRPr lang="sv-SE" dirty="0" smtClean="0"/>
          </a:p>
          <a:p>
            <a:pPr marL="914400" indent="-571500" algn="just">
              <a:buFont typeface="Wingdings" panose="05000000000000000000" pitchFamily="2" charset="2"/>
              <a:buChar char="q"/>
            </a:pPr>
            <a:r>
              <a:rPr lang="sv-SE" b="1" dirty="0" smtClean="0"/>
              <a:t>Protokol </a:t>
            </a:r>
            <a:r>
              <a:rPr lang="sv-SE" b="1" dirty="0"/>
              <a:t>naming </a:t>
            </a:r>
            <a:r>
              <a:rPr lang="sv-SE" dirty="0"/>
              <a:t>yang menangani masalah pemberian nama </a:t>
            </a:r>
            <a:r>
              <a:rPr lang="sv-SE" dirty="0" smtClean="0"/>
              <a:t>dan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.</a:t>
            </a:r>
          </a:p>
          <a:p>
            <a:pPr marL="914400" indent="-571500" algn="just">
              <a:buFont typeface="Wingdings" panose="05000000000000000000" pitchFamily="2" charset="2"/>
              <a:buChar char="q"/>
            </a:pPr>
            <a:r>
              <a:rPr lang="en-US" b="1" i="1" dirty="0" err="1" smtClean="0"/>
              <a:t>Protokol</a:t>
            </a:r>
            <a:r>
              <a:rPr lang="en-US" b="1" i="1" dirty="0" smtClean="0"/>
              <a:t> </a:t>
            </a:r>
            <a:r>
              <a:rPr lang="en-US" b="1" i="1" dirty="0" err="1"/>
              <a:t>keamanan</a:t>
            </a:r>
            <a:r>
              <a:rPr lang="en-US" b="1" i="1" dirty="0"/>
              <a:t> </a:t>
            </a:r>
            <a:r>
              <a:rPr lang="en-US" i="1" dirty="0"/>
              <a:t>yang </a:t>
            </a:r>
            <a:r>
              <a:rPr lang="en-US" i="1" dirty="0" err="1"/>
              <a:t>berfungsi</a:t>
            </a:r>
            <a:r>
              <a:rPr lang="en-US" i="1" dirty="0"/>
              <a:t> </a:t>
            </a:r>
            <a:r>
              <a:rPr lang="en-US" i="1" dirty="0" err="1"/>
              <a:t>mengamankan</a:t>
            </a:r>
            <a:r>
              <a:rPr lang="en-US" i="1" dirty="0"/>
              <a:t> </a:t>
            </a:r>
            <a:r>
              <a:rPr lang="en-US" i="1" dirty="0" err="1"/>
              <a:t>komunikasi</a:t>
            </a:r>
            <a:r>
              <a:rPr lang="en-US" i="1" dirty="0"/>
              <a:t> </a:t>
            </a:r>
            <a:r>
              <a:rPr lang="en-US" i="1" dirty="0" smtClean="0"/>
              <a:t>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rahasia</a:t>
            </a:r>
            <a:r>
              <a:rPr lang="en-US" dirty="0" smtClean="0"/>
              <a:t>.</a:t>
            </a:r>
          </a:p>
          <a:p>
            <a:pPr marL="914400" indent="-571500" algn="just">
              <a:buFont typeface="Wingdings" panose="05000000000000000000" pitchFamily="2" charset="2"/>
              <a:buChar char="q"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Middleware Layer </a:t>
            </a:r>
            <a:r>
              <a:rPr lang="en-US" i="1" dirty="0" smtClean="0"/>
              <a:t>: </a:t>
            </a:r>
            <a:r>
              <a:rPr lang="en-US" i="1" dirty="0" err="1" smtClean="0"/>
              <a:t>membuat</a:t>
            </a:r>
            <a:r>
              <a:rPr lang="en-US" i="1" dirty="0" smtClean="0"/>
              <a:t> </a:t>
            </a:r>
            <a:r>
              <a:rPr lang="en-US" i="1" dirty="0" err="1"/>
              <a:t>kerumitan</a:t>
            </a:r>
            <a:r>
              <a:rPr lang="en-US" i="1" dirty="0"/>
              <a:t> </a:t>
            </a:r>
            <a:r>
              <a:rPr lang="en-US" i="1" dirty="0" err="1" smtClean="0"/>
              <a:t>komunikasi</a:t>
            </a:r>
            <a:r>
              <a:rPr lang="en-US" i="1" dirty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/>
              <a:t>proses di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transparan</a:t>
            </a:r>
            <a:r>
              <a:rPr lang="en-US" dirty="0"/>
              <a:t> </a:t>
            </a:r>
            <a:r>
              <a:rPr lang="en-US" dirty="0" err="1" smtClean="0"/>
              <a:t>seolah-olah</a:t>
            </a:r>
            <a:r>
              <a:rPr lang="en-US" dirty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lokal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183357"/>
            <a:ext cx="6477000" cy="731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10400" y="-68262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2" y="3717920"/>
            <a:ext cx="9220199" cy="29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35248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1"/>
            <a:ext cx="8915400" cy="50593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i="1" dirty="0" smtClean="0"/>
              <a:t>Middleware</a:t>
            </a:r>
          </a:p>
          <a:p>
            <a:pPr marL="914400" indent="-457200" algn="just">
              <a:buFont typeface="Wingdings" panose="05000000000000000000" pitchFamily="2" charset="2"/>
              <a:buChar char="q"/>
            </a:pPr>
            <a:r>
              <a:rPr lang="en-US" b="1" i="1" dirty="0" smtClean="0"/>
              <a:t>persistent </a:t>
            </a:r>
            <a:r>
              <a:rPr lang="en-US" b="1" i="1" dirty="0"/>
              <a:t>communication </a:t>
            </a:r>
            <a:r>
              <a:rPr lang="en-US" b="1" i="1" dirty="0" err="1"/>
              <a:t>sebuah</a:t>
            </a:r>
            <a:r>
              <a:rPr lang="en-US" b="1" i="1" dirty="0"/>
              <a:t> </a:t>
            </a:r>
            <a:r>
              <a:rPr lang="en-US" b="1" i="1" dirty="0" err="1"/>
              <a:t>pesan</a:t>
            </a:r>
            <a:r>
              <a:rPr lang="en-US" b="1" i="1" dirty="0"/>
              <a:t> yang </a:t>
            </a:r>
            <a:r>
              <a:rPr lang="en-US" b="1" i="1" dirty="0" err="1"/>
              <a:t>dikirim</a:t>
            </a:r>
            <a:r>
              <a:rPr lang="en-US" b="1" i="1" dirty="0"/>
              <a:t> </a:t>
            </a:r>
            <a:r>
              <a:rPr lang="en-US" b="1" i="1" dirty="0" err="1"/>
              <a:t>akan</a:t>
            </a:r>
            <a:r>
              <a:rPr lang="en-US" b="1" i="1" dirty="0"/>
              <a:t> </a:t>
            </a:r>
            <a:r>
              <a:rPr lang="en-US" b="1" i="1" dirty="0" err="1" smtClean="0"/>
              <a:t>disimpan</a:t>
            </a:r>
            <a:r>
              <a:rPr lang="en-US" b="1" i="1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 smtClean="0"/>
              <a:t>diterima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b="1" i="1" dirty="0"/>
              <a:t>transient communication </a:t>
            </a:r>
            <a:r>
              <a:rPr lang="en-US" b="1" i="1" dirty="0" err="1"/>
              <a:t>pesan</a:t>
            </a:r>
            <a:r>
              <a:rPr lang="en-US" b="1" i="1" dirty="0"/>
              <a:t> </a:t>
            </a:r>
            <a:r>
              <a:rPr lang="en-US" b="1" i="1" dirty="0" err="1" smtClean="0"/>
              <a:t>segera</a:t>
            </a:r>
            <a:r>
              <a:rPr lang="en-US" b="1" i="1" dirty="0"/>
              <a:t> </a:t>
            </a:r>
            <a:r>
              <a:rPr lang="sv-SE" dirty="0" smtClean="0"/>
              <a:t>dibuang </a:t>
            </a:r>
            <a:r>
              <a:rPr lang="sv-SE" dirty="0"/>
              <a:t>oleh sistem komunikasi perantara ketika tidak dapat dikirimkan </a:t>
            </a:r>
            <a:r>
              <a:rPr lang="sv-SE" dirty="0" smtClean="0"/>
              <a:t>ke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/>
              <a:t>berikutnya</a:t>
            </a:r>
            <a:r>
              <a:rPr lang="en-US" dirty="0" smtClean="0"/>
              <a:t>.</a:t>
            </a:r>
            <a:endParaRPr lang="en-US" b="1" i="1" dirty="0" smtClean="0"/>
          </a:p>
          <a:p>
            <a:pPr marL="914400" indent="-457200" algn="just">
              <a:buFont typeface="Wingdings" panose="05000000000000000000" pitchFamily="2" charset="2"/>
              <a:buChar char="q"/>
            </a:pPr>
            <a:r>
              <a:rPr lang="fr-FR" b="1" i="1" dirty="0" err="1" smtClean="0"/>
              <a:t>aSynchronous</a:t>
            </a:r>
            <a:r>
              <a:rPr lang="fr-FR" b="1" i="1" dirty="0" smtClean="0"/>
              <a:t> </a:t>
            </a:r>
            <a:r>
              <a:rPr lang="fr-FR" b="1" i="1" dirty="0"/>
              <a:t>communication </a:t>
            </a:r>
            <a:r>
              <a:rPr lang="fr-FR" b="1" i="1" dirty="0" err="1"/>
              <a:t>pengirim</a:t>
            </a:r>
            <a:r>
              <a:rPr lang="fr-FR" b="1" i="1" dirty="0"/>
              <a:t> </a:t>
            </a:r>
            <a:r>
              <a:rPr lang="fr-FR" b="1" i="1" dirty="0" err="1"/>
              <a:t>dapat</a:t>
            </a:r>
            <a:r>
              <a:rPr lang="fr-FR" b="1" i="1" dirty="0"/>
              <a:t> </a:t>
            </a:r>
            <a:r>
              <a:rPr lang="fr-FR" b="1" i="1" dirty="0" err="1"/>
              <a:t>langsung</a:t>
            </a:r>
            <a:r>
              <a:rPr lang="fr-FR" b="1" i="1" dirty="0"/>
              <a:t> </a:t>
            </a:r>
            <a:r>
              <a:rPr lang="fr-FR" b="1" i="1" dirty="0" err="1" smtClean="0"/>
              <a:t>mengirimkan</a:t>
            </a:r>
            <a:r>
              <a:rPr lang="fr-FR" b="1" i="1" dirty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terdahulu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di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 smtClean="0"/>
              <a:t>penerima</a:t>
            </a:r>
            <a:r>
              <a:rPr lang="en-US" dirty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b="1" i="1" dirty="0"/>
              <a:t>Synchronous communication </a:t>
            </a:r>
            <a:r>
              <a:rPr lang="en-US" b="1" i="1" dirty="0" err="1"/>
              <a:t>mensyaratkan</a:t>
            </a:r>
            <a:r>
              <a:rPr lang="en-US" b="1" i="1" dirty="0"/>
              <a:t> </a:t>
            </a:r>
            <a:r>
              <a:rPr lang="en-US" b="1" i="1" dirty="0" err="1"/>
              <a:t>pesan</a:t>
            </a:r>
            <a:r>
              <a:rPr lang="en-US" b="1" i="1" dirty="0"/>
              <a:t> </a:t>
            </a:r>
            <a:r>
              <a:rPr lang="en-US" b="1" i="1" dirty="0" err="1" smtClean="0"/>
              <a:t>terdahulu</a:t>
            </a:r>
            <a:r>
              <a:rPr lang="en-US" b="1" i="1" dirty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dikirimkan</a:t>
            </a:r>
            <a:endParaRPr lang="en-US" b="1" i="1" dirty="0" smtClean="0"/>
          </a:p>
          <a:p>
            <a:pPr marL="457200" indent="0" algn="just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83357"/>
            <a:ext cx="6477000" cy="731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10400" y="-68262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6330885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286500" cy="8683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/>
              <a:t>layanan</a:t>
            </a:r>
            <a:r>
              <a:rPr lang="en-US" sz="3600" b="1" dirty="0"/>
              <a:t> </a:t>
            </a:r>
            <a:r>
              <a:rPr lang="en-US" sz="3600" b="1" dirty="0" err="1"/>
              <a:t>pada</a:t>
            </a:r>
            <a:r>
              <a:rPr lang="en-US" sz="3600" b="1" dirty="0"/>
              <a:t> </a:t>
            </a:r>
            <a:r>
              <a:rPr lang="en-US" sz="3600" b="1" i="1" dirty="0"/>
              <a:t>application-level communication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417637"/>
            <a:ext cx="8915400" cy="51404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10400" y="-68262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7485113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68262"/>
            <a:ext cx="7124700" cy="1143000"/>
          </a:xfrm>
        </p:spPr>
        <p:txBody>
          <a:bodyPr/>
          <a:lstStyle/>
          <a:p>
            <a:pPr algn="l"/>
            <a:r>
              <a:rPr lang="en-US" b="1" i="1" dirty="0"/>
              <a:t>Remote Procedure Call (RPC)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" y="1046163"/>
            <a:ext cx="9748838" cy="162083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/>
              <a:t>Pada</a:t>
            </a:r>
            <a:r>
              <a:rPr lang="en-US" dirty="0"/>
              <a:t> RPC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memanggil</a:t>
            </a:r>
            <a:r>
              <a:rPr lang="en-US" dirty="0"/>
              <a:t> </a:t>
            </a:r>
            <a:r>
              <a:rPr lang="en-US" i="1" dirty="0"/>
              <a:t>remote procedure </a:t>
            </a:r>
            <a:r>
              <a:rPr lang="en-US" i="1" dirty="0" err="1"/>
              <a:t>berstatus</a:t>
            </a:r>
            <a:r>
              <a:rPr lang="en-US" i="1" dirty="0"/>
              <a:t> </a:t>
            </a:r>
            <a:r>
              <a:rPr lang="en-US" i="1" dirty="0" err="1"/>
              <a:t>sebagai</a:t>
            </a:r>
            <a:r>
              <a:rPr lang="en-US" i="1" dirty="0"/>
              <a:t> </a:t>
            </a:r>
            <a:r>
              <a:rPr lang="en-US" i="1" dirty="0" smtClean="0"/>
              <a:t>client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yang </a:t>
            </a:r>
            <a:r>
              <a:rPr lang="en-US" dirty="0" err="1"/>
              <a:t>dipanggil</a:t>
            </a:r>
            <a:r>
              <a:rPr lang="en-US" dirty="0"/>
              <a:t> </a:t>
            </a:r>
            <a:r>
              <a:rPr lang="en-US" dirty="0" err="1"/>
              <a:t>berstatus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r>
              <a:rPr lang="en-US" dirty="0"/>
              <a:t> </a:t>
            </a:r>
            <a:r>
              <a:rPr lang="sv-SE" dirty="0" smtClean="0"/>
              <a:t>server</a:t>
            </a:r>
            <a:r>
              <a:rPr lang="sv-SE" dirty="0"/>
              <a:t>. Berikut ini adalah rangkaian kejadian ketika sebuah </a:t>
            </a:r>
            <a:r>
              <a:rPr lang="sv-SE" i="1" dirty="0"/>
              <a:t>remote </a:t>
            </a:r>
            <a:r>
              <a:rPr lang="sv-SE" i="1" dirty="0" smtClean="0"/>
              <a:t>procedure </a:t>
            </a:r>
            <a:r>
              <a:rPr lang="en-US" i="1" dirty="0" smtClean="0"/>
              <a:t>call </a:t>
            </a:r>
            <a:r>
              <a:rPr lang="en-US" i="1" dirty="0" err="1"/>
              <a:t>terjadi</a:t>
            </a:r>
            <a:r>
              <a:rPr lang="en-US" i="1" dirty="0"/>
              <a:t>: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10400" y="-68262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7" y="2667000"/>
            <a:ext cx="9781173" cy="36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5713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17538"/>
            <a:ext cx="9601200" cy="29638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i="1" dirty="0"/>
              <a:t>RPC: Parameter Passing </a:t>
            </a:r>
          </a:p>
          <a:p>
            <a:pPr marL="914400" indent="-571500" algn="just">
              <a:buFont typeface="Wingdings" panose="05000000000000000000" pitchFamily="2" charset="2"/>
              <a:buChar char="q"/>
            </a:pPr>
            <a:r>
              <a:rPr lang="en-US" i="1" dirty="0"/>
              <a:t>Client </a:t>
            </a:r>
            <a:r>
              <a:rPr lang="en-US" i="1" dirty="0" err="1"/>
              <a:t>dan</a:t>
            </a:r>
            <a:r>
              <a:rPr lang="en-US" i="1" dirty="0"/>
              <a:t> server </a:t>
            </a:r>
            <a:r>
              <a:rPr lang="en-US" i="1" dirty="0" err="1"/>
              <a:t>sangat</a:t>
            </a:r>
            <a:r>
              <a:rPr lang="en-US" i="1" dirty="0"/>
              <a:t> </a:t>
            </a:r>
            <a:r>
              <a:rPr lang="en-US" i="1" dirty="0" err="1"/>
              <a:t>mungkin</a:t>
            </a:r>
            <a:r>
              <a:rPr lang="en-US" i="1" dirty="0"/>
              <a:t> </a:t>
            </a:r>
            <a:r>
              <a:rPr lang="en-US" i="1" dirty="0" err="1"/>
              <a:t>memiliki</a:t>
            </a:r>
            <a:r>
              <a:rPr lang="en-US" i="1" dirty="0"/>
              <a:t> </a:t>
            </a:r>
            <a:r>
              <a:rPr lang="en-US" i="1" dirty="0" err="1"/>
              <a:t>cara</a:t>
            </a:r>
            <a:r>
              <a:rPr lang="en-US" i="1" dirty="0"/>
              <a:t> </a:t>
            </a:r>
            <a:r>
              <a:rPr lang="en-US" i="1" dirty="0" err="1"/>
              <a:t>pembacaan</a:t>
            </a:r>
            <a:r>
              <a:rPr lang="en-US" i="1" dirty="0"/>
              <a:t> </a:t>
            </a:r>
            <a:r>
              <a:rPr lang="en-US" i="1" dirty="0" smtClean="0"/>
              <a:t>data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/>
              <a:t>urutan</a:t>
            </a:r>
            <a:r>
              <a:rPr lang="en-US" i="1" dirty="0"/>
              <a:t> yang </a:t>
            </a:r>
            <a:r>
              <a:rPr lang="en-US" i="1" dirty="0" err="1"/>
              <a:t>berbeda</a:t>
            </a:r>
            <a:r>
              <a:rPr lang="en-US" i="1" dirty="0"/>
              <a:t> </a:t>
            </a:r>
          </a:p>
          <a:p>
            <a:pPr marL="914400" indent="-571500" algn="just">
              <a:buFont typeface="Wingdings" panose="05000000000000000000" pitchFamily="2" charset="2"/>
              <a:buChar char="q"/>
            </a:pPr>
            <a:r>
              <a:rPr lang="en-US" i="1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terjadi</a:t>
            </a:r>
            <a:r>
              <a:rPr lang="en-US" dirty="0"/>
              <a:t> proses </a:t>
            </a:r>
            <a:r>
              <a:rPr lang="en-US" i="1" dirty="0"/>
              <a:t>encoding </a:t>
            </a:r>
            <a:r>
              <a:rPr lang="en-US" i="1" dirty="0" err="1"/>
              <a:t>maka</a:t>
            </a:r>
            <a:r>
              <a:rPr lang="en-US" i="1" dirty="0"/>
              <a:t> client </a:t>
            </a:r>
            <a:r>
              <a:rPr lang="en-US" i="1" dirty="0" err="1"/>
              <a:t>dan</a:t>
            </a:r>
            <a:r>
              <a:rPr lang="en-US" i="1" dirty="0"/>
              <a:t> server </a:t>
            </a:r>
            <a:r>
              <a:rPr lang="en-US" i="1" dirty="0" err="1"/>
              <a:t>harus</a:t>
            </a:r>
            <a:r>
              <a:rPr lang="en-US" i="1" dirty="0"/>
              <a:t> </a:t>
            </a:r>
            <a:r>
              <a:rPr lang="en-US" i="1" dirty="0" err="1" smtClean="0"/>
              <a:t>sepakat</a:t>
            </a:r>
            <a:r>
              <a:rPr lang="en-US" i="1" dirty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/>
              <a:t>encoding yang </a:t>
            </a:r>
            <a:r>
              <a:rPr lang="en-US" dirty="0" err="1"/>
              <a:t>digunakan</a:t>
            </a:r>
            <a:r>
              <a:rPr lang="en-US" dirty="0" smtClean="0"/>
              <a:t>.</a:t>
            </a:r>
            <a:endParaRPr lang="en-US" b="1" i="1" dirty="0" smtClean="0"/>
          </a:p>
          <a:p>
            <a:pPr marL="914400" indent="-571500" algn="just">
              <a:buFont typeface="Wingdings" panose="05000000000000000000" pitchFamily="2" charset="2"/>
              <a:buChar char="q"/>
            </a:pP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data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integer, float, </a:t>
            </a:r>
            <a:r>
              <a:rPr lang="en-US" i="1" dirty="0" err="1"/>
              <a:t>dan</a:t>
            </a:r>
            <a:r>
              <a:rPr lang="en-US" i="1" dirty="0"/>
              <a:t> string </a:t>
            </a:r>
            <a:r>
              <a:rPr lang="en-US" i="1" dirty="0" err="1"/>
              <a:t>dalambentuk</a:t>
            </a:r>
            <a:r>
              <a:rPr lang="en-US" i="1" dirty="0"/>
              <a:t> </a:t>
            </a:r>
            <a:r>
              <a:rPr lang="en-US" i="1" dirty="0" err="1"/>
              <a:t>biner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berbeda-beda</a:t>
            </a:r>
            <a:r>
              <a:rPr lang="en-US" i="1" dirty="0"/>
              <a:t> </a:t>
            </a:r>
            <a:r>
              <a:rPr lang="en-US" i="1" dirty="0" err="1"/>
              <a:t>antar</a:t>
            </a:r>
            <a:r>
              <a:rPr lang="en-US" i="1" dirty="0"/>
              <a:t> </a:t>
            </a:r>
            <a:r>
              <a:rPr lang="en-US" i="1" dirty="0" err="1"/>
              <a:t>komputer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 smtClean="0"/>
              <a:t>bahasa</a:t>
            </a:r>
            <a:r>
              <a:rPr lang="en-US" i="1" dirty="0" smtClean="0"/>
              <a:t> </a:t>
            </a:r>
            <a:r>
              <a:rPr lang="en-US" i="1" dirty="0" err="1" smtClean="0"/>
              <a:t>pemrograman</a:t>
            </a:r>
            <a:r>
              <a:rPr lang="en-US" i="1" dirty="0"/>
              <a:t>. </a:t>
            </a:r>
            <a:endParaRPr lang="en-US" i="1" dirty="0" smtClean="0"/>
          </a:p>
          <a:p>
            <a:pPr marL="914400" indent="-571500" algn="just">
              <a:buFont typeface="Wingdings" panose="05000000000000000000" pitchFamily="2" charset="2"/>
              <a:buChar char="q"/>
            </a:pPr>
            <a:r>
              <a:rPr lang="nn-NO" dirty="0" smtClean="0"/>
              <a:t>Representasi </a:t>
            </a:r>
            <a:r>
              <a:rPr lang="nn-NO" dirty="0"/>
              <a:t>tipe data kompleks seperti </a:t>
            </a:r>
            <a:r>
              <a:rPr lang="nn-NO" i="1" dirty="0"/>
              <a:t>array, union, objek, </a:t>
            </a:r>
            <a:r>
              <a:rPr lang="nn-NO" i="1" dirty="0" smtClean="0"/>
              <a:t>dan </a:t>
            </a:r>
            <a:r>
              <a:rPr lang="en-US" dirty="0" err="1" smtClean="0"/>
              <a:t>sebagainya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berbeda-beda</a:t>
            </a:r>
            <a:r>
              <a:rPr lang="en-US" dirty="0"/>
              <a:t>.</a:t>
            </a:r>
            <a:endParaRPr lang="en-US" b="1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68262"/>
            <a:ext cx="518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/>
              <a:t>Remote Procedure Call (RPC)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10400" y="-68262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581402"/>
            <a:ext cx="9486900" cy="32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56230"/>
      </p:ext>
    </p:extLst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46D1DB-4E3F-4D27-9076-C242CF3D13E0}"/>
  <p:tag name="ISPRING_RESOURCE_FOLDER" val="E:\Semester Gasal S1\Komdat\Komdat S1 USN Kolaka\BAB I\"/>
  <p:tag name="ISPRING_PRESENTATION_PATH" val="E:\Semester Gasal S1\Komdat\Komdat S1 USN Kolaka\BAB I.pptx"/>
  <p:tag name="ISPRING_PROJECT_FOLDER_UPDATED" val="1"/>
  <p:tag name="ISPRING_SCREEN_RECS_UPDATED" val="E:\Semester Gasal S1\Komdat\Komdat S1 USN Kolaka\BAB I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895</Words>
  <Application>Microsoft Office PowerPoint</Application>
  <PresentationFormat>A4 Paper (210x297 mm)</PresentationFormat>
  <Paragraphs>94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Communication</vt:lpstr>
      <vt:lpstr>Pembahasan</vt:lpstr>
      <vt:lpstr>Communication</vt:lpstr>
      <vt:lpstr>Dasar Komunikasi Jaringan</vt:lpstr>
      <vt:lpstr>PowerPoint Presentation</vt:lpstr>
      <vt:lpstr>PowerPoint Presentation</vt:lpstr>
      <vt:lpstr>layanan pada application-level communication </vt:lpstr>
      <vt:lpstr>Remote Procedure Call (RPC)</vt:lpstr>
      <vt:lpstr>PowerPoint Presentation</vt:lpstr>
      <vt:lpstr>PowerPoint Presentation</vt:lpstr>
      <vt:lpstr>PowerPoint Presentation</vt:lpstr>
      <vt:lpstr>deferred Synchronous RPC </vt:lpstr>
      <vt:lpstr>Messasge Oriented Communication (lanjutan 4)</vt:lpstr>
      <vt:lpstr>Sifat prosedur yang disediakan menjadi sederhana meliputi: </vt:lpstr>
      <vt:lpstr>Arsitektur Message Queuing System</vt:lpstr>
      <vt:lpstr>Proses Message Queuing</vt:lpstr>
      <vt:lpstr>Message Broker </vt:lpstr>
      <vt:lpstr>Message broker</vt:lpstr>
      <vt:lpstr>Stream-Oriented Communication </vt:lpstr>
      <vt:lpstr>Quality of Service</vt:lpstr>
      <vt:lpstr>Menegakkan QoS</vt:lpstr>
      <vt:lpstr>Buffer untuk mengurangi Jitter</vt:lpstr>
      <vt:lpstr> efek kehilangan paket (a) noninterleave transmission (b) interleaved transmission </vt:lpstr>
      <vt:lpstr>Multicast Communication </vt:lpstr>
      <vt:lpstr>Application Level Multicasting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 MODEL SISTEM KOMUNIKASI</dc:title>
  <dc:creator>MARDIANTO</dc:creator>
  <cp:lastModifiedBy>Windows 10</cp:lastModifiedBy>
  <cp:revision>88</cp:revision>
  <dcterms:created xsi:type="dcterms:W3CDTF">2016-10-13T14:12:25Z</dcterms:created>
  <dcterms:modified xsi:type="dcterms:W3CDTF">2021-10-01T02:42:04Z</dcterms:modified>
</cp:coreProperties>
</file>